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52.xml" ContentType="application/vnd.openxmlformats-officedocument.presentationml.slide+xml"/>
  <Override PartName="/ppt/slides/slide49.xml" ContentType="application/vnd.openxmlformats-officedocument.presentationml.slide+xml"/>
  <Override PartName="/ppt/slides/slide68.xml" ContentType="application/vnd.openxmlformats-officedocument.presentationml.slide+xml"/>
  <Override PartName="/ppt/slides/slide33.xml" ContentType="application/vnd.openxmlformats-officedocument.presentationml.slide+xml"/>
  <Override PartName="/ppt/slides/slide87.xml" ContentType="application/vnd.openxmlformats-officedocument.presentationml.slide+xml"/>
  <Default Extension="bin" ContentType="application/vnd.openxmlformats-officedocument.presentationml.printerSettings"/>
  <Override PartName="/ppt/slides/slide92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75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s/slide42.xml" ContentType="application/vnd.openxmlformats-officedocument.presentationml.slide+xml"/>
  <Override PartName="/ppt/slides/slide61.xml" ContentType="application/vnd.openxmlformats-officedocument.presentationml.slide+xml"/>
  <Override PartName="/ppt/slides/slide80.xml" ContentType="application/vnd.openxmlformats-officedocument.presentationml.slide+xml"/>
  <Override PartName="/ppt/theme/theme1.xml" ContentType="application/vnd.openxmlformats-officedocument.theme+xml"/>
  <Override PartName="/ppt/slideLayouts/slideLayout10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11.xml" ContentType="application/vnd.openxmlformats-officedocument.presentationml.slide+xml"/>
  <Override PartName="/ppt/slides/slide65.xml" ContentType="application/vnd.openxmlformats-officedocument.presentationml.slide+xml"/>
  <Override PartName="/ppt/slides/slide84.xml" ContentType="application/vnd.openxmlformats-officedocument.presentationml.slide+xml"/>
  <Override PartName="/ppt/slides/slide46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22.xml" ContentType="application/vnd.openxmlformats-officedocument.presentationml.notesSlide+xml"/>
  <Default Extension="tiff" ContentType="image/tiff"/>
  <Override PartName="/ppt/slides/slide70.xml" ContentType="application/vnd.openxmlformats-officedocument.presentationml.slide+xml"/>
  <Override PartName="/ppt/notesSlides/notesSlide26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53.xml" ContentType="application/vnd.openxmlformats-officedocument.presentationml.slide+xml"/>
  <Override PartName="/ppt/slides/slide15.xml" ContentType="application/vnd.openxmlformats-officedocument.presentationml.slide+xml"/>
  <Override PartName="/ppt/slides/slide69.xml" ContentType="application/vnd.openxmlformats-officedocument.presentationml.slide+xml"/>
  <Override PartName="/ppt/slides/slide88.xml" ContentType="application/vnd.openxmlformats-officedocument.presentationml.slide+xml"/>
  <Override PartName="/ppt/slides/slide72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slides/slide93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slides/slide57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slides/slide62.xml" ContentType="application/vnd.openxmlformats-officedocument.presentationml.slide+xml"/>
  <Override PartName="/ppt/slides/slide81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Default Extension="jpeg" ContentType="image/jpeg"/>
  <Override PartName="/ppt/notesSlides/notesSlide23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12.xml" ContentType="application/vnd.openxmlformats-officedocument.presentationml.slide+xml"/>
  <Override PartName="/ppt/slides/slide28.xml" ContentType="application/vnd.openxmlformats-officedocument.presentationml.slide+xml"/>
  <Override PartName="/ppt/slides/slide50.xml" ContentType="application/vnd.openxmlformats-officedocument.presentationml.slide+xml"/>
  <Override PartName="/ppt/slides/slide66.xml" ContentType="application/vnd.openxmlformats-officedocument.presentationml.slide+xml"/>
  <Override PartName="/ppt/slides/slide85.xml" ContentType="application/vnd.openxmlformats-officedocument.presentationml.slide+xml"/>
  <Override PartName="/ppt/slides/slide47.xml" ContentType="application/vnd.openxmlformats-officedocument.presentationml.slide+xml"/>
  <Override PartName="/ppt/slides/slide31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71.xml" ContentType="application/vnd.openxmlformats-officedocument.presentationml.slide+xml"/>
  <Override PartName="/ppt/slides/slide90.xml" ContentType="application/vnd.openxmlformats-officedocument.presentationml.slide+xml"/>
  <Override PartName="/ppt/notesSlides/notesSlide11.xml" ContentType="application/vnd.openxmlformats-officedocument.presentationml.notesSlide+xml"/>
  <Default Extension="rels" ContentType="application/vnd.openxmlformats-package.relationships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54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40.xml" ContentType="application/vnd.openxmlformats-officedocument.presentationml.slide+xml"/>
  <Override PartName="/ppt/slides/slide94.xml" ContentType="application/vnd.openxmlformats-officedocument.presentationml.slide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39.xml" ContentType="application/vnd.openxmlformats-officedocument.presentationml.slide+xml"/>
  <Override PartName="/ppt/slides/slide58.xml" ContentType="application/vnd.openxmlformats-officedocument.presentationml.slide+xml"/>
  <Override PartName="/ppt/slides/slide77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25.xml" ContentType="application/vnd.openxmlformats-officedocument.presentationml.slide+xml"/>
  <Override PartName="/ppt/slides/slide44.xml" ContentType="application/vnd.openxmlformats-officedocument.presentationml.slide+xml"/>
  <Override PartName="/ppt/slides/slide63.xml" ContentType="application/vnd.openxmlformats-officedocument.presentationml.slide+xml"/>
  <Override PartName="/ppt/slides/slide82.xml" ContentType="application/vnd.openxmlformats-officedocument.presentationml.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4.xml" ContentType="application/vnd.openxmlformats-officedocument.presentationml.notes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tableStyles.xml" ContentType="application/vnd.openxmlformats-officedocument.presentationml.tableStyles+xml"/>
  <Override PartName="/ppt/slides/slide51.xml" ContentType="application/vnd.openxmlformats-officedocument.presentationml.slide+xml"/>
  <Override PartName="/ppt/slides/slide67.xml" ContentType="application/vnd.openxmlformats-officedocument.presentationml.slide+xml"/>
  <Override PartName="/ppt/slides/slide48.xml" ContentType="application/vnd.openxmlformats-officedocument.presentationml.slide+xml"/>
  <Override PartName="/ppt/slides/slide32.xml" ContentType="application/vnd.openxmlformats-officedocument.presentationml.slide+xml"/>
  <Override PartName="/ppt/slideLayouts/slideLayout7.xml" ContentType="application/vnd.openxmlformats-officedocument.presentationml.slideLayout+xml"/>
  <Override PartName="/ppt/viewProps.xml" ContentType="application/vnd.openxmlformats-officedocument.presentationml.viewProps+xml"/>
  <Override PartName="/ppt/slides/slide29.xml" ContentType="application/vnd.openxmlformats-officedocument.presentationml.slide+xml"/>
  <Override PartName="/ppt/slides/slide86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docProps/app.xml" ContentType="application/vnd.openxmlformats-officedocument.extended-properties+xml"/>
  <Override PartName="/ppt/notesSlides/notesSlide1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slides/slide5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41.xml" ContentType="application/vnd.openxmlformats-officedocument.presentationml.slide+xml"/>
  <Override PartName="/ppt/slides/slide60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59.xml" ContentType="application/vnd.openxmlformats-officedocument.presentationml.slide+xml"/>
  <Override PartName="/ppt/slides/slide78.xml" ContentType="application/vnd.openxmlformats-officedocument.presentationml.slide+xml"/>
  <Override PartName="/ppt/slides/slide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0.xml" ContentType="application/vnd.openxmlformats-officedocument.presentationml.slide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slides/slide64.xml" ContentType="application/vnd.openxmlformats-officedocument.presentationml.slide+xml"/>
  <Override PartName="/ppt/slides/slide83.xml" ContentType="application/vnd.openxmlformats-officedocument.presentationml.slide+xml"/>
  <Override PartName="/ppt/notesSlides/notesSlide21.xml" ContentType="application/vnd.openxmlformats-officedocument.presentationml.notesSlide+xml"/>
  <Default Extension="png" ContentType="image/png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96"/>
  </p:notesMasterIdLst>
  <p:sldIdLst>
    <p:sldId id="256" r:id="rId2"/>
    <p:sldId id="341" r:id="rId3"/>
    <p:sldId id="269" r:id="rId4"/>
    <p:sldId id="369" r:id="rId5"/>
    <p:sldId id="370" r:id="rId6"/>
    <p:sldId id="347" r:id="rId7"/>
    <p:sldId id="348" r:id="rId8"/>
    <p:sldId id="349" r:id="rId9"/>
    <p:sldId id="350" r:id="rId10"/>
    <p:sldId id="371" r:id="rId11"/>
    <p:sldId id="300" r:id="rId12"/>
    <p:sldId id="301" r:id="rId13"/>
    <p:sldId id="372" r:id="rId14"/>
    <p:sldId id="305" r:id="rId15"/>
    <p:sldId id="306" r:id="rId16"/>
    <p:sldId id="307" r:id="rId17"/>
    <p:sldId id="368" r:id="rId18"/>
    <p:sldId id="308" r:id="rId19"/>
    <p:sldId id="309" r:id="rId20"/>
    <p:sldId id="311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6" r:id="rId33"/>
    <p:sldId id="327" r:id="rId34"/>
    <p:sldId id="330" r:id="rId35"/>
    <p:sldId id="331" r:id="rId36"/>
    <p:sldId id="376" r:id="rId37"/>
    <p:sldId id="373" r:id="rId38"/>
    <p:sldId id="342" r:id="rId39"/>
    <p:sldId id="272" r:id="rId40"/>
    <p:sldId id="338" r:id="rId41"/>
    <p:sldId id="340" r:id="rId42"/>
    <p:sldId id="343" r:id="rId43"/>
    <p:sldId id="344" r:id="rId44"/>
    <p:sldId id="345" r:id="rId45"/>
    <p:sldId id="377" r:id="rId46"/>
    <p:sldId id="332" r:id="rId47"/>
    <p:sldId id="358" r:id="rId48"/>
    <p:sldId id="257" r:id="rId49"/>
    <p:sldId id="258" r:id="rId50"/>
    <p:sldId id="259" r:id="rId51"/>
    <p:sldId id="260" r:id="rId52"/>
    <p:sldId id="261" r:id="rId53"/>
    <p:sldId id="262" r:id="rId54"/>
    <p:sldId id="263" r:id="rId55"/>
    <p:sldId id="264" r:id="rId56"/>
    <p:sldId id="355" r:id="rId57"/>
    <p:sldId id="356" r:id="rId58"/>
    <p:sldId id="357" r:id="rId59"/>
    <p:sldId id="365" r:id="rId60"/>
    <p:sldId id="374" r:id="rId61"/>
    <p:sldId id="375" r:id="rId62"/>
    <p:sldId id="352" r:id="rId63"/>
    <p:sldId id="339" r:id="rId64"/>
    <p:sldId id="359" r:id="rId65"/>
    <p:sldId id="360" r:id="rId66"/>
    <p:sldId id="361" r:id="rId67"/>
    <p:sldId id="362" r:id="rId68"/>
    <p:sldId id="363" r:id="rId69"/>
    <p:sldId id="266" r:id="rId70"/>
    <p:sldId id="274" r:id="rId71"/>
    <p:sldId id="296" r:id="rId72"/>
    <p:sldId id="294" r:id="rId73"/>
    <p:sldId id="367" r:id="rId74"/>
    <p:sldId id="279" r:id="rId75"/>
    <p:sldId id="280" r:id="rId76"/>
    <p:sldId id="281" r:id="rId77"/>
    <p:sldId id="282" r:id="rId78"/>
    <p:sldId id="283" r:id="rId79"/>
    <p:sldId id="366" r:id="rId80"/>
    <p:sldId id="275" r:id="rId81"/>
    <p:sldId id="276" r:id="rId82"/>
    <p:sldId id="277" r:id="rId83"/>
    <p:sldId id="278" r:id="rId84"/>
    <p:sldId id="284" r:id="rId85"/>
    <p:sldId id="286" r:id="rId86"/>
    <p:sldId id="297" r:id="rId87"/>
    <p:sldId id="351" r:id="rId88"/>
    <p:sldId id="298" r:id="rId89"/>
    <p:sldId id="287" r:id="rId90"/>
    <p:sldId id="288" r:id="rId91"/>
    <p:sldId id="289" r:id="rId92"/>
    <p:sldId id="290" r:id="rId93"/>
    <p:sldId id="291" r:id="rId94"/>
    <p:sldId id="292" r:id="rId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00FF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8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printerSettings" Target="printerSettings/printerSettings1.bin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66933-537A-FD4D-8965-FA6775B4A8BA}" type="datetimeFigureOut">
              <a:rPr lang="en-US" smtClean="0"/>
              <a:pPr/>
              <a:t>2/24/15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BDD9E-45D4-3A40-B8AD-58F7D2AF8B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34844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OXP2" TargetMode="External"/><Relationship Id="rId4" Type="http://schemas.openxmlformats.org/officeDocument/2006/relationships/hyperlink" Target="http://en.wikipedia.org/wiki/UCSC_Genome_Browser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CDB5535-B92E-5744-A889-B3E0A16DD529}" type="slidenum">
              <a:rPr lang="en-IE" sz="1200">
                <a:latin typeface="Calibri" charset="0"/>
              </a:rPr>
              <a:pPr eaLnBrk="1" hangingPunct="1"/>
              <a:t>11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0299EBD-D846-E047-A404-693524F9FE5A}" type="slidenum">
              <a:rPr lang="en-IE" sz="1200">
                <a:latin typeface="Calibri" charset="0"/>
              </a:rPr>
              <a:pPr eaLnBrk="1" hangingPunct="1"/>
              <a:t>22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7C16DCF-0AA9-CF48-9966-B805D6F1EA8F}" type="slidenum">
              <a:rPr lang="en-IE" sz="1200">
                <a:latin typeface="Calibri" charset="0"/>
              </a:rPr>
              <a:pPr eaLnBrk="1" hangingPunct="1"/>
              <a:t>23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6F33199-B0E9-7442-842A-AACEFE4ACF21}" type="slidenum">
              <a:rPr lang="en-IE" sz="1200">
                <a:latin typeface="Calibri" charset="0"/>
              </a:rPr>
              <a:pPr eaLnBrk="1" hangingPunct="1"/>
              <a:t>24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96A10D9-B561-1347-B577-1F4EAD402E25}" type="slidenum">
              <a:rPr lang="en-IE" sz="1200">
                <a:latin typeface="Calibri" charset="0"/>
              </a:rPr>
              <a:pPr eaLnBrk="1" hangingPunct="1"/>
              <a:t>25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75265C5-B977-AC49-B055-0A4A06841D27}" type="slidenum">
              <a:rPr lang="en-IE" sz="1200">
                <a:latin typeface="Calibri" charset="0"/>
              </a:rPr>
              <a:pPr eaLnBrk="1" hangingPunct="1"/>
              <a:t>26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3354502-2A26-6B47-88A0-B3B2D2CD5216}" type="slidenum">
              <a:rPr lang="en-IE" sz="1200">
                <a:latin typeface="Calibri" charset="0"/>
              </a:rPr>
              <a:pPr eaLnBrk="1" hangingPunct="1"/>
              <a:t>27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37500A0-F061-8C4A-8839-0E2307C01918}" type="slidenum">
              <a:rPr lang="en-IE" sz="1200">
                <a:latin typeface="Calibri" charset="0"/>
              </a:rPr>
              <a:pPr eaLnBrk="1" hangingPunct="1"/>
              <a:t>28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2AC55B7-DDBD-EB49-9CA1-EB45C5D65215}" type="slidenum">
              <a:rPr lang="en-IE" sz="1200">
                <a:latin typeface="Calibri" charset="0"/>
              </a:rPr>
              <a:pPr eaLnBrk="1" hangingPunct="1"/>
              <a:t>29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F792594-62CE-4041-B74A-ED8F9CF127C8}" type="slidenum">
              <a:rPr lang="en-IE" sz="1200">
                <a:latin typeface="Calibri" charset="0"/>
              </a:rPr>
              <a:pPr eaLnBrk="1" hangingPunct="1"/>
              <a:t>30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01880C3-C6DB-3540-A650-E264A400AFE0}" type="slidenum">
              <a:rPr lang="en-IE" sz="1200">
                <a:latin typeface="Calibri" charset="0"/>
              </a:rPr>
              <a:pPr eaLnBrk="1" hangingPunct="1"/>
              <a:t>31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ＭＳ Ｐゴシック" charset="0"/>
              </a:rPr>
              <a:t>How many times faster is it to find the best alignment for sequences “RQQEP” &amp; “QQESP” using the Needleman-Wunsch algorithm, compared to assessing each possible alignment one-by-one? </a:t>
            </a:r>
            <a:endParaRPr lang="en-IE" sz="1200" b="1" dirty="0" smtClean="0">
              <a:solidFill>
                <a:srgbClr val="FFFF00"/>
              </a:solidFill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Font typeface="Arial" charset="0"/>
              <a:buNone/>
            </a:pPr>
            <a:endParaRPr lang="en-IE" sz="1200" dirty="0" smtClean="0">
              <a:solidFill>
                <a:srgbClr val="FFFF00"/>
              </a:solidFill>
              <a:latin typeface="Calibri" charset="0"/>
              <a:ea typeface="ＭＳ Ｐゴシック" charset="0"/>
              <a:cs typeface="Courier New" charset="0"/>
            </a:endParaRPr>
          </a:p>
          <a:p>
            <a:pPr>
              <a:buFont typeface="Arial" charset="0"/>
              <a:buNone/>
            </a:pPr>
            <a:r>
              <a:rPr lang="en-IE" sz="1200" b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The sequence length, </a:t>
            </a:r>
            <a:r>
              <a:rPr lang="en-IE" sz="1200" b="1" i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n</a:t>
            </a:r>
            <a:r>
              <a:rPr lang="en-IE" sz="1200" b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, is 5 here.</a:t>
            </a:r>
            <a:r>
              <a:rPr lang="en-IE" sz="1200" b="1" baseline="0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 </a:t>
            </a:r>
            <a:r>
              <a:rPr lang="en-IE" sz="1200" b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This means it will take time proportional to </a:t>
            </a:r>
            <a:r>
              <a:rPr lang="en-IE" sz="1200" b="1" i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n</a:t>
            </a:r>
            <a:r>
              <a:rPr lang="en-IE" sz="1200" b="1" baseline="30000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2</a:t>
            </a:r>
            <a:r>
              <a:rPr lang="en-IE" sz="1200" b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=25 to find the best alignment using N-W</a:t>
            </a:r>
            <a:r>
              <a:rPr lang="en-IE" sz="1200" b="1" baseline="0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 </a:t>
            </a:r>
            <a:r>
              <a:rPr lang="en-IE" sz="1200" b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It will take time proportional to (     ) =  252 to find the best alignment </a:t>
            </a:r>
            <a:r>
              <a:rPr lang="en-IE" sz="1200" b="1" baseline="0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 </a:t>
            </a:r>
            <a:r>
              <a:rPr lang="en-IE" sz="1200" b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by assessing each possible alignment one-by-one</a:t>
            </a:r>
            <a:r>
              <a:rPr lang="en-IE" sz="1200" b="1" baseline="0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. </a:t>
            </a:r>
            <a:r>
              <a:rPr lang="en-IE" sz="1200" b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This means that we can find the best alignment about 10 times 	(=252/25) faster by using N-W. </a:t>
            </a:r>
          </a:p>
          <a:p>
            <a:pPr eaLnBrk="1" hangingPunct="1">
              <a:spcBef>
                <a:spcPct val="0"/>
              </a:spcBef>
            </a:pPr>
            <a:endParaRPr lang="en-IE" b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3A0DC3A-9DE5-3947-A724-E6493C6B644A}" type="slidenum">
              <a:rPr lang="en-IE" sz="1200">
                <a:latin typeface="Calibri" charset="0"/>
              </a:rPr>
              <a:pPr eaLnBrk="1" hangingPunct="1"/>
              <a:t>12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4E96789-B35B-8E4A-B599-3BF4C1B1A464}" type="slidenum">
              <a:rPr lang="en-IE" sz="1200">
                <a:latin typeface="Calibri" charset="0"/>
              </a:rPr>
              <a:pPr eaLnBrk="1" hangingPunct="1"/>
              <a:t>32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BDE51E3-7336-0241-B690-7182BB7CAE32}" type="slidenum">
              <a:rPr lang="en-IE" sz="1200">
                <a:latin typeface="Calibri" charset="0"/>
              </a:rPr>
              <a:pPr eaLnBrk="1" hangingPunct="1"/>
              <a:t>33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A5BC3BB-777D-4D4E-AFFC-BCF64F6B8A5D}" type="slidenum">
              <a:rPr lang="en-IE" sz="1200">
                <a:latin typeface="Calibri" charset="0"/>
              </a:rPr>
              <a:pPr eaLnBrk="1" hangingPunct="1"/>
              <a:t>34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5B6A793-C13F-4944-9808-5480562093F2}" type="slidenum">
              <a:rPr lang="en-IE" sz="1200">
                <a:latin typeface="Calibri" charset="0"/>
              </a:rPr>
              <a:pPr eaLnBrk="1" hangingPunct="1"/>
              <a:t>35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80B2FE6-3A05-3D41-A2F0-3D57FD31FB9B}" type="slidenum">
              <a:rPr lang="en-IE" sz="1200">
                <a:latin typeface="Calibri" charset="0"/>
              </a:rPr>
              <a:pPr eaLnBrk="1" hangingPunct="1"/>
              <a:t>46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7FE7D5E-9DCE-EA45-809A-A8F553F71A28}" type="slidenum">
              <a:rPr lang="en-IE" sz="1200">
                <a:latin typeface="Calibri" charset="0"/>
              </a:rPr>
              <a:pPr eaLnBrk="1" hangingPunct="1"/>
              <a:t>62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FOXP2 gene and evolutionary conservation is shown in and multiple alignment (at bottom of figure) in this image from the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UCSC Genome Browser. Note that conservation tends to cluster around coding regions (exons).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(Wikipedia)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545F8-6DD6-0941-A318-D76478D959D4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F9B10BB-C5D1-7743-84A6-DE93C9F42F8E}" type="slidenum">
              <a:rPr lang="en-IE" sz="1200">
                <a:latin typeface="Calibri" charset="0"/>
              </a:rPr>
              <a:pPr eaLnBrk="1" hangingPunct="1"/>
              <a:t>14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1200" dirty="0" smtClean="0">
                <a:latin typeface="Calibri" charset="0"/>
                <a:ea typeface="ＭＳ Ｐゴシック" charset="0"/>
                <a:cs typeface="Courier New" charset="0"/>
              </a:rPr>
              <a:t>This can be written as: (the     symbol means ‘for all’)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1200" i="1" dirty="0" smtClean="0">
                <a:latin typeface="Calibri" charset="0"/>
                <a:ea typeface="ＭＳ Ｐゴシック" charset="0"/>
                <a:cs typeface="Courier New" charset="0"/>
              </a:rPr>
              <a:t>	 </a:t>
            </a:r>
            <a:r>
              <a:rPr lang="el-GR" sz="1200" i="1" dirty="0" smtClean="0">
                <a:latin typeface="Calibri" charset="0"/>
                <a:ea typeface="ＭＳ Ｐゴシック" charset="0"/>
                <a:cs typeface="ＭＳ Ｐゴシック" charset="0"/>
              </a:rPr>
              <a:t>σ</a:t>
            </a:r>
            <a:r>
              <a:rPr lang="en-IE" sz="1200" dirty="0" smtClean="0"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1200" i="1" dirty="0" smtClean="0">
                <a:latin typeface="Calibri" charset="0"/>
                <a:ea typeface="ＭＳ Ｐゴシック" charset="0"/>
                <a:cs typeface="ＭＳ Ｐゴシック" charset="0"/>
              </a:rPr>
              <a:t>a,b) </a:t>
            </a:r>
            <a:r>
              <a:rPr lang="en-IE" sz="1200" dirty="0" smtClean="0">
                <a:latin typeface="Calibri" charset="0"/>
                <a:ea typeface="ＭＳ Ｐゴシック" charset="0"/>
                <a:cs typeface="ＭＳ Ｐゴシック" charset="0"/>
              </a:rPr>
              <a:t>= +1                               and      </a:t>
            </a:r>
            <a:r>
              <a:rPr lang="el-GR" sz="1200" i="1" dirty="0" smtClean="0">
                <a:latin typeface="Calibri" charset="0"/>
                <a:ea typeface="ＭＳ Ｐゴシック" charset="0"/>
                <a:cs typeface="ＭＳ Ｐゴシック" charset="0"/>
              </a:rPr>
              <a:t>σ</a:t>
            </a:r>
            <a:r>
              <a:rPr lang="en-IE" sz="1200" dirty="0" smtClean="0"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1200" i="1" dirty="0" smtClean="0">
                <a:latin typeface="Calibri" charset="0"/>
                <a:ea typeface="ＭＳ Ｐゴシック" charset="0"/>
                <a:cs typeface="ＭＳ Ｐゴシック" charset="0"/>
              </a:rPr>
              <a:t>a,b) </a:t>
            </a:r>
            <a:r>
              <a:rPr lang="en-IE" sz="1200" dirty="0" smtClean="0">
                <a:latin typeface="Calibri" charset="0"/>
                <a:ea typeface="ＭＳ Ｐゴシック" charset="0"/>
                <a:cs typeface="ＭＳ Ｐゴシック" charset="0"/>
              </a:rPr>
              <a:t>=</a:t>
            </a:r>
            <a:r>
              <a:rPr lang="en-IE" sz="1200" i="1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IE" sz="1200" dirty="0" smtClean="0">
                <a:latin typeface="Calibri" charset="0"/>
                <a:ea typeface="ＭＳ Ｐゴシック" charset="0"/>
                <a:cs typeface="ＭＳ Ｐゴシック" charset="0"/>
              </a:rPr>
              <a:t>-1 </a:t>
            </a:r>
            <a:endParaRPr lang="en-IE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72FF1D9-B964-DD48-8990-8CBBCE239139}" type="slidenum">
              <a:rPr lang="en-IE" sz="1200">
                <a:latin typeface="Calibri" charset="0"/>
              </a:rPr>
              <a:pPr eaLnBrk="1" hangingPunct="1"/>
              <a:t>15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70F95E3-126A-A84D-B2A8-336040E1DE1B}" type="slidenum">
              <a:rPr lang="en-IE" sz="1200">
                <a:latin typeface="Calibri" charset="0"/>
              </a:rPr>
              <a:pPr eaLnBrk="1" hangingPunct="1"/>
              <a:t>16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43697E2-1DA2-1043-9A81-68E7D41F6A36}" type="slidenum">
              <a:rPr lang="en-IE" sz="1200">
                <a:latin typeface="Calibri" charset="0"/>
              </a:rPr>
              <a:pPr eaLnBrk="1" hangingPunct="1"/>
              <a:t>18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89C847C-2F27-F04B-8E00-E23230A0D96A}" type="slidenum">
              <a:rPr lang="en-IE" sz="1200">
                <a:latin typeface="Calibri" charset="0"/>
              </a:rPr>
              <a:pPr eaLnBrk="1" hangingPunct="1"/>
              <a:t>19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581E47-CD2C-7542-AB7B-74B0E3CC7A75}" type="slidenum">
              <a:rPr lang="en-IE" sz="1200">
                <a:latin typeface="Calibri" charset="0"/>
              </a:rPr>
              <a:pPr eaLnBrk="1" hangingPunct="1"/>
              <a:t>20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C2E17F1-88E1-5043-A956-720D5A1DCA86}" type="slidenum">
              <a:rPr lang="en-IE" sz="1200">
                <a:latin typeface="Calibri" charset="0"/>
              </a:rPr>
              <a:pPr eaLnBrk="1" hangingPunct="1"/>
              <a:t>21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2/24/15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2/24/15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2/24/15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2/24/15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2/24/15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2/24/15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2/24/15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2/24/15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2/24/15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2/24/15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2/24/15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05C88-3E71-4943-8932-50520746E9B3}" type="datetimeFigureOut">
              <a:rPr lang="en-US" smtClean="0"/>
              <a:pPr/>
              <a:t>2/24/15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-little-book-of-r-for-bioinformatics.readthedocs.org/en/latest/src/chapter4.html" TargetMode="External"/><Relationship Id="rId4" Type="http://schemas.openxmlformats.org/officeDocument/2006/relationships/hyperlink" Target="http://www.ncbi.nlm.nih.gov/BLAST/tutorial/Altschul-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DNA Alignment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Tim Read</a:t>
            </a:r>
          </a:p>
          <a:p>
            <a:r>
              <a:rPr lang="en-US" smtClean="0"/>
              <a:t>IBS574</a:t>
            </a:r>
            <a:endParaRPr lang="en-US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How to find the arrange of sequences that give the </a:t>
            </a:r>
            <a:r>
              <a:rPr lang="en-US" b="1" u="sng" dirty="0" smtClean="0"/>
              <a:t>minimum</a:t>
            </a:r>
            <a:r>
              <a:rPr lang="en-US" b="1" dirty="0" smtClean="0"/>
              <a:t> distance?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(Think about the assumptions behind looking for the minimum distance a little)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07913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/>
          <p:cNvSpPr>
            <a:spLocks noGrp="1"/>
          </p:cNvSpPr>
          <p:nvPr>
            <p:ph idx="1"/>
          </p:nvPr>
        </p:nvSpPr>
        <p:spPr>
          <a:xfrm>
            <a:off x="457200" y="1138238"/>
            <a:ext cx="8229600" cy="5643562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Even for relatively short sequences, there are lots of possible </a:t>
            </a:r>
            <a:r>
              <a:rPr lang="en-IE" sz="2800" dirty="0" smtClean="0">
                <a:latin typeface="Calibri" charset="0"/>
                <a:ea typeface="ＭＳ Ｐゴシック" charset="0"/>
                <a:cs typeface="ＭＳ Ｐゴシック" charset="0"/>
              </a:rPr>
              <a:t>alignments</a:t>
            </a: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The problem of finding the best possible alignment for 2 sequences </a:t>
            </a:r>
            <a:r>
              <a:rPr lang="en-IE" sz="2800" dirty="0" smtClean="0">
                <a:latin typeface="Calibri" charset="0"/>
                <a:ea typeface="ＭＳ Ｐゴシック" charset="0"/>
                <a:cs typeface="ＭＳ Ｐゴシック" charset="0"/>
              </a:rPr>
              <a:t>was 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solved by the </a:t>
            </a:r>
            <a:r>
              <a:rPr lang="en-IE" sz="2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Needleman-Wunsch </a:t>
            </a:r>
            <a:r>
              <a:rPr lang="en-IE" sz="2800" b="1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algorithm (1970)</a:t>
            </a:r>
            <a:endParaRPr lang="en-IE" sz="28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IE" sz="2800" dirty="0" smtClean="0">
                <a:latin typeface="Calibri" charset="0"/>
                <a:ea typeface="ＭＳ Ｐゴシック" charset="0"/>
                <a:cs typeface="ＭＳ Ｐゴシック" charset="0"/>
              </a:rPr>
              <a:t>The 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N-W algorithm is </a:t>
            </a:r>
            <a:r>
              <a:rPr lang="en-IE" sz="2800" u="sng" dirty="0" smtClean="0">
                <a:latin typeface="Calibri" charset="0"/>
                <a:ea typeface="ＭＳ Ｐゴシック" charset="0"/>
                <a:cs typeface="ＭＳ Ｐゴシック" charset="0"/>
              </a:rPr>
              <a:t>proven</a:t>
            </a:r>
            <a:r>
              <a:rPr lang="en-IE" sz="2800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to find the best alignment of 2 sequences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endParaRPr lang="en-IE" sz="24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By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the ‘best’ alignment, we mean 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the alignment that implies the </a:t>
            </a:r>
            <a:r>
              <a:rPr lang="en-IE" sz="2000" b="1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fewest 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number of </a:t>
            </a:r>
            <a:r>
              <a:rPr lang="en-IE" sz="2000" b="1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substitutions(mutations)</a:t>
            </a:r>
            <a:r>
              <a:rPr lang="en-IE" sz="2000" b="1" dirty="0" smtClean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in the 2 sequences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3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071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The Needleman-Wunsch </a:t>
            </a:r>
            <a:r>
              <a:rPr lang="en-IE" dirty="0" smtClean="0">
                <a:latin typeface="Calibri" charset="0"/>
                <a:ea typeface="ＭＳ Ｐゴシック" charset="0"/>
                <a:cs typeface="ＭＳ Ｐゴシック" charset="0"/>
              </a:rPr>
              <a:t>Global Alignment algorithm</a:t>
            </a:r>
            <a:endParaRPr lang="en-IE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27491" y="6349698"/>
            <a:ext cx="288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r>
              <a:rPr lang="en-US" dirty="0" smtClean="0"/>
              <a:t> Sanger Institute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950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pPr eaLnBrk="1" hangingPunct="1"/>
            <a:r>
              <a:rPr lang="en-IE">
                <a:latin typeface="Calibri" charset="0"/>
                <a:ea typeface="ＭＳ Ｐゴシック" charset="0"/>
                <a:cs typeface="ＭＳ Ｐゴシック" charset="0"/>
              </a:rPr>
              <a:t>The Needleman-Wunsch algorithm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557213" y="1257300"/>
            <a:ext cx="8229600" cy="4900613"/>
          </a:xfrm>
        </p:spPr>
        <p:txBody>
          <a:bodyPr/>
          <a:lstStyle/>
          <a:p>
            <a:pPr eaLnBrk="1" hangingPunct="1"/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The Needleman-Wunsch algorithm saves </a:t>
            </a:r>
            <a:r>
              <a:rPr lang="en-IE" sz="2800" dirty="0" smtClean="0">
                <a:latin typeface="Calibri" charset="0"/>
                <a:ea typeface="ＭＳ Ｐゴシック" charset="0"/>
                <a:cs typeface="ＭＳ Ｐゴシック" charset="0"/>
              </a:rPr>
              <a:t>the 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trouble of assessing all the many possible alignments to find the best one</a:t>
            </a:r>
          </a:p>
          <a:p>
            <a:pPr eaLnBrk="1" hangingPunct="1">
              <a:spcBef>
                <a:spcPct val="0"/>
              </a:spcBef>
            </a:pP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The N-W algorithm takes time proportion to n</a:t>
            </a:r>
            <a:r>
              <a:rPr lang="en-IE" sz="2800" baseline="30000" dirty="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 to find the best alignment of two sequences that are both </a:t>
            </a:r>
            <a:r>
              <a:rPr lang="en-IE" sz="2800" i="1" dirty="0"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 letters long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In contrast, assessing all possible alignments one-by-one 	would take time proportional to (    </a:t>
            </a:r>
            <a:r>
              <a:rPr lang="en-IE" sz="2400" dirty="0" smtClean="0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endParaRPr lang="en-IE" sz="2400" dirty="0">
              <a:solidFill>
                <a:srgbClr val="FF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177575" y="4102893"/>
            <a:ext cx="1928813" cy="785813"/>
            <a:chOff x="7128000" y="2285992"/>
            <a:chExt cx="1928812" cy="785813"/>
          </a:xfrm>
        </p:grpSpPr>
        <p:sp>
          <p:nvSpPr>
            <p:cNvPr id="17419" name="Content Placeholder 2"/>
            <p:cNvSpPr txBox="1">
              <a:spLocks/>
            </p:cNvSpPr>
            <p:nvPr/>
          </p:nvSpPr>
          <p:spPr bwMode="auto">
            <a:xfrm>
              <a:off x="7128000" y="2285992"/>
              <a:ext cx="1928812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IE" sz="1600" i="1">
                  <a:latin typeface="Calibri" charset="0"/>
                </a:rPr>
                <a:t>2n</a:t>
              </a:r>
            </a:p>
          </p:txBody>
        </p:sp>
        <p:sp>
          <p:nvSpPr>
            <p:cNvPr id="17420" name="Content Placeholder 2"/>
            <p:cNvSpPr txBox="1">
              <a:spLocks/>
            </p:cNvSpPr>
            <p:nvPr/>
          </p:nvSpPr>
          <p:spPr bwMode="auto">
            <a:xfrm>
              <a:off x="7164000" y="2500305"/>
              <a:ext cx="1857375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IE" sz="1600" i="1" dirty="0">
                  <a:latin typeface="Calibri" charset="0"/>
                </a:rPr>
                <a:t>n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6140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IE" i="1" dirty="0"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IE" baseline="30000" dirty="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 is much smaller than (    ), so </a:t>
            </a:r>
            <a:r>
              <a:rPr lang="en-IE" b="1" dirty="0">
                <a:latin typeface="Calibri" charset="0"/>
                <a:ea typeface="ＭＳ Ｐゴシック" charset="0"/>
                <a:cs typeface="ＭＳ Ｐゴシック" charset="0"/>
              </a:rPr>
              <a:t>N-W is much faster than 	assessing all possible alignments  one-by-one</a:t>
            </a: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  <a:p>
            <a:pPr>
              <a:spcBef>
                <a:spcPct val="0"/>
              </a:spcBef>
              <a:buNone/>
            </a:pP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	eg. </a:t>
            </a:r>
            <a:r>
              <a:rPr lang="en-IE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for</a:t>
            </a:r>
            <a:r>
              <a:rPr lang="en-IE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n</a:t>
            </a:r>
            <a:r>
              <a:rPr lang="en-IE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=11, </a:t>
            </a:r>
            <a:r>
              <a:rPr lang="en-IE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IE" baseline="300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=121, (    )=705432, so N-W is </a:t>
            </a:r>
            <a:r>
              <a:rPr lang="en-IE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~5830-fold 	faster </a:t>
            </a:r>
            <a:r>
              <a:rPr lang="en-IE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(705432/121) than assessing all </a:t>
            </a:r>
            <a:r>
              <a:rPr lang="en-IE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alignments</a:t>
            </a:r>
          </a:p>
          <a:p>
            <a:pPr>
              <a:spcBef>
                <a:spcPct val="0"/>
              </a:spcBef>
              <a:buNone/>
            </a:pPr>
            <a:endParaRPr lang="en-IE" dirty="0">
              <a:solidFill>
                <a:srgbClr val="FF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(    </a:t>
            </a:r>
            <a:r>
              <a:rPr lang="en-IE" sz="2400" dirty="0" smtClean="0">
                <a:latin typeface="Calibri" charset="0"/>
                <a:ea typeface="ＭＳ Ｐゴシック" charset="0"/>
                <a:cs typeface="ＭＳ Ｐゴシック" charset="0"/>
              </a:rPr>
              <a:t>) means number of n-element subsets of a k-element set =</a:t>
            </a:r>
          </a:p>
          <a:p>
            <a:pPr>
              <a:spcBef>
                <a:spcPct val="0"/>
              </a:spcBef>
              <a:buNone/>
            </a:pPr>
            <a:r>
              <a:rPr lang="en-IE" sz="24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		</a:t>
            </a:r>
            <a:r>
              <a:rPr lang="en-IE" sz="2400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			</a:t>
            </a:r>
            <a:r>
              <a:rPr lang="en-IE" sz="2400" dirty="0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= 2n!/(</a:t>
            </a:r>
            <a:r>
              <a:rPr lang="en-IE" sz="2400" dirty="0" smtClean="0">
                <a:latin typeface="Calibri" charset="0"/>
                <a:ea typeface="ＭＳ Ｐゴシック" charset="0"/>
                <a:cs typeface="ＭＳ Ｐゴシック" charset="0"/>
              </a:rPr>
              <a:t>n!)</a:t>
            </a:r>
            <a:r>
              <a:rPr lang="en-IE" sz="2400" baseline="30000" dirty="0" smtClean="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endParaRPr lang="en-IE" sz="2400" baseline="30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585867" y="1677622"/>
            <a:ext cx="406798" cy="571500"/>
            <a:chOff x="7128000" y="1928805"/>
            <a:chExt cx="1928812" cy="76200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 bwMode="auto">
            <a:xfrm>
              <a:off x="7128000" y="1928805"/>
              <a:ext cx="1928812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IE" sz="1600" i="1">
                  <a:latin typeface="Calibri" charset="0"/>
                </a:rPr>
                <a:t>2n</a:t>
              </a:r>
            </a:p>
          </p:txBody>
        </p:sp>
        <p:sp>
          <p:nvSpPr>
            <p:cNvPr id="6" name="Content Placeholder 2"/>
            <p:cNvSpPr txBox="1">
              <a:spLocks/>
            </p:cNvSpPr>
            <p:nvPr/>
          </p:nvSpPr>
          <p:spPr bwMode="auto">
            <a:xfrm>
              <a:off x="7164000" y="2119305"/>
              <a:ext cx="1857375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IE" sz="1600" i="1" dirty="0">
                  <a:latin typeface="Calibri" charset="0"/>
                </a:rPr>
                <a:t>n</a:t>
              </a:r>
            </a:p>
          </p:txBody>
        </p:sp>
      </p:grpSp>
      <p:grpSp>
        <p:nvGrpSpPr>
          <p:cNvPr id="7" name="Group 13"/>
          <p:cNvGrpSpPr>
            <a:grpSpLocks/>
          </p:cNvGrpSpPr>
          <p:nvPr/>
        </p:nvGrpSpPr>
        <p:grpSpPr bwMode="auto">
          <a:xfrm>
            <a:off x="4534868" y="3120116"/>
            <a:ext cx="406798" cy="571500"/>
            <a:chOff x="7128000" y="1928805"/>
            <a:chExt cx="1928812" cy="762000"/>
          </a:xfrm>
        </p:grpSpPr>
        <p:sp>
          <p:nvSpPr>
            <p:cNvPr id="8" name="Content Placeholder 2"/>
            <p:cNvSpPr txBox="1">
              <a:spLocks/>
            </p:cNvSpPr>
            <p:nvPr/>
          </p:nvSpPr>
          <p:spPr bwMode="auto">
            <a:xfrm>
              <a:off x="7128000" y="1928805"/>
              <a:ext cx="1928812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IE" sz="1600" i="1">
                  <a:latin typeface="Calibri" charset="0"/>
                </a:rPr>
                <a:t>2n</a:t>
              </a:r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 bwMode="auto">
            <a:xfrm>
              <a:off x="7164000" y="2119305"/>
              <a:ext cx="1857375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IE" sz="1600" i="1">
                  <a:latin typeface="Calibri" charset="0"/>
                </a:rPr>
                <a:t>n</a:t>
              </a: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628154" y="5070259"/>
            <a:ext cx="406798" cy="571500"/>
            <a:chOff x="7128000" y="1928805"/>
            <a:chExt cx="1928812" cy="762000"/>
          </a:xfrm>
        </p:grpSpPr>
        <p:sp>
          <p:nvSpPr>
            <p:cNvPr id="11" name="Content Placeholder 2"/>
            <p:cNvSpPr txBox="1">
              <a:spLocks/>
            </p:cNvSpPr>
            <p:nvPr/>
          </p:nvSpPr>
          <p:spPr bwMode="auto">
            <a:xfrm>
              <a:off x="7128000" y="1928805"/>
              <a:ext cx="1928812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IE" sz="1600" i="1">
                  <a:latin typeface="Calibri" charset="0"/>
                </a:rPr>
                <a:t>2n</a:t>
              </a:r>
            </a:p>
          </p:txBody>
        </p:sp>
        <p:sp>
          <p:nvSpPr>
            <p:cNvPr id="12" name="Content Placeholder 2"/>
            <p:cNvSpPr txBox="1">
              <a:spLocks/>
            </p:cNvSpPr>
            <p:nvPr/>
          </p:nvSpPr>
          <p:spPr bwMode="auto">
            <a:xfrm>
              <a:off x="7164000" y="2119305"/>
              <a:ext cx="1857375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IE" sz="1600" i="1" dirty="0">
                  <a:latin typeface="Calibri" charset="0"/>
                </a:rPr>
                <a:t>n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90008" y="4960362"/>
            <a:ext cx="8160223" cy="116580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714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/>
          <p:cNvSpPr>
            <a:spLocks noGrp="1"/>
          </p:cNvSpPr>
          <p:nvPr>
            <p:ph idx="1"/>
          </p:nvPr>
        </p:nvSpPr>
        <p:spPr>
          <a:xfrm>
            <a:off x="504825" y="581025"/>
            <a:ext cx="8229600" cy="5591175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To use N-W, we must first define:</a:t>
            </a:r>
          </a:p>
          <a:p>
            <a:pPr eaLnBrk="1" hangingPunct="1"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600" dirty="0">
                <a:latin typeface="Calibri" charset="0"/>
                <a:ea typeface="ＭＳ Ｐゴシック" charset="0"/>
                <a:cs typeface="ＭＳ Ｐゴシック" charset="0"/>
              </a:rPr>
              <a:t>A </a:t>
            </a:r>
            <a:r>
              <a:rPr lang="en-IE" sz="26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scoring function (</a:t>
            </a:r>
            <a:r>
              <a:rPr lang="el-GR" sz="26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σ</a:t>
            </a:r>
            <a:r>
              <a:rPr lang="en-IE" sz="26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): </a:t>
            </a:r>
            <a:r>
              <a:rPr lang="en-IE" sz="2600" dirty="0">
                <a:latin typeface="Calibri" charset="0"/>
                <a:ea typeface="ＭＳ Ｐゴシック" charset="0"/>
                <a:cs typeface="ＭＳ Ｐゴシック" charset="0"/>
              </a:rPr>
              <a:t>defines the score to give to a substitution 	mutation eg. -1 for a match, -1 for mismatch</a:t>
            </a:r>
          </a:p>
          <a:p>
            <a:pPr eaLnBrk="1" hangingPunct="1">
              <a:buFont typeface="Arial" charset="0"/>
              <a:buNone/>
            </a:pPr>
            <a:r>
              <a:rPr lang="en-IE" sz="2600" dirty="0">
                <a:latin typeface="Calibri" charset="0"/>
                <a:ea typeface="ＭＳ Ｐゴシック" charset="0"/>
                <a:cs typeface="ＭＳ Ｐゴシック" charset="0"/>
              </a:rPr>
              <a:t>	A </a:t>
            </a:r>
            <a:r>
              <a:rPr lang="en-IE" sz="26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gap penalty</a:t>
            </a:r>
            <a:r>
              <a:rPr lang="en-IE" sz="2600" dirty="0">
                <a:latin typeface="Calibri" charset="0"/>
                <a:ea typeface="ＭＳ Ｐゴシック" charset="0"/>
                <a:cs typeface="ＭＳ Ｐゴシック" charset="0"/>
              </a:rPr>
              <a:t>: defines the score to give to an insertion or 	deletion mutation, eg. -1</a:t>
            </a:r>
          </a:p>
          <a:p>
            <a:pPr eaLnBrk="1" hangingPunct="1">
              <a:buFont typeface="Arial" charset="0"/>
              <a:buNone/>
            </a:pPr>
            <a:r>
              <a:rPr lang="en-IE" sz="2600" dirty="0">
                <a:latin typeface="Calibri" charset="0"/>
                <a:ea typeface="ＭＳ Ｐゴシック" charset="0"/>
                <a:cs typeface="ＭＳ Ｐゴシック" charset="0"/>
              </a:rPr>
              <a:t>	A </a:t>
            </a:r>
            <a:r>
              <a:rPr lang="en-IE" sz="26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recurrence relation</a:t>
            </a:r>
            <a:r>
              <a:rPr lang="en-IE" sz="2600" dirty="0">
                <a:latin typeface="Calibri" charset="0"/>
                <a:ea typeface="ＭＳ Ｐゴシック" charset="0"/>
                <a:cs typeface="ＭＳ Ｐゴシック" charset="0"/>
              </a:rPr>
              <a:t>: defines what actions we repeat at </a:t>
            </a:r>
            <a:r>
              <a:rPr lang="en-IE" sz="2600" dirty="0" smtClean="0">
                <a:latin typeface="Calibri" charset="0"/>
                <a:ea typeface="ＭＳ Ｐゴシック" charset="0"/>
                <a:cs typeface="ＭＳ Ｐゴシック" charset="0"/>
              </a:rPr>
              <a:t>each </a:t>
            </a:r>
            <a:r>
              <a:rPr lang="en-IE" sz="26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iteration</a:t>
            </a:r>
            <a:r>
              <a:rPr lang="en-IE" sz="2600" dirty="0">
                <a:latin typeface="Calibri" charset="0"/>
                <a:ea typeface="ＭＳ Ｐゴシック" charset="0"/>
                <a:cs typeface="ＭＳ Ｐゴシック" charset="0"/>
              </a:rPr>
              <a:t> (step) of the </a:t>
            </a:r>
            <a:r>
              <a:rPr lang="en-IE" sz="2600" dirty="0" smtClean="0">
                <a:latin typeface="Calibri" charset="0"/>
                <a:ea typeface="ＭＳ Ｐゴシック" charset="0"/>
                <a:cs typeface="ＭＳ Ｐゴシック" charset="0"/>
              </a:rPr>
              <a:t>algorithm:</a:t>
            </a:r>
            <a:endParaRPr lang="en-IE" sz="2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>
              <a:spcBef>
                <a:spcPct val="0"/>
              </a:spcBef>
              <a:buFont typeface="Arial" charset="0"/>
              <a:buNone/>
            </a:pPr>
            <a:r>
              <a:rPr lang="en-IE" sz="2600" b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600" dirty="0">
                <a:solidFill>
                  <a:srgbClr val="009A46"/>
                </a:solidFill>
                <a:latin typeface="Calibri" charset="0"/>
                <a:ea typeface="ＭＳ Ｐゴシック" charset="0"/>
                <a:cs typeface="Courier New" charset="0"/>
              </a:rPr>
              <a:t>		</a:t>
            </a:r>
            <a:endParaRPr lang="en-IE" sz="26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endParaRPr lang="en-IE" sz="28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endParaRPr lang="en-IE" sz="28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r>
              <a:rPr lang="en-IE" sz="2800" dirty="0" smtClean="0">
                <a:latin typeface="Calibri" charset="0"/>
                <a:ea typeface="ＭＳ Ｐゴシック" charset="0"/>
                <a:cs typeface="ＭＳ Ｐゴシック" charset="0"/>
              </a:rPr>
              <a:t>There 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are 2 parts to computing the best alignment using the N-W algorithm:</a:t>
            </a: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600" dirty="0">
                <a:latin typeface="Calibri" charset="0"/>
                <a:ea typeface="ＭＳ Ｐゴシック" charset="0"/>
                <a:cs typeface="ＭＳ Ｐゴシック" charset="0"/>
              </a:rPr>
              <a:t>Fill up a </a:t>
            </a:r>
            <a:r>
              <a:rPr lang="en-IE" sz="2600" b="1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matrix</a:t>
            </a:r>
            <a:r>
              <a:rPr lang="en-IE" sz="2600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IE" sz="2600" dirty="0">
                <a:latin typeface="Calibri" charset="0"/>
                <a:ea typeface="ＭＳ Ｐゴシック" charset="0"/>
                <a:cs typeface="ＭＳ Ｐゴシック" charset="0"/>
              </a:rPr>
              <a:t>(table) </a:t>
            </a:r>
            <a:r>
              <a:rPr lang="en-IE" sz="26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600" dirty="0">
                <a:latin typeface="Calibri" charset="0"/>
                <a:ea typeface="ＭＳ Ｐゴシック" charset="0"/>
                <a:cs typeface="ＭＳ Ｐゴシック" charset="0"/>
              </a:rPr>
              <a:t> using the recurrence relation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600" dirty="0">
                <a:latin typeface="Calibri" charset="0"/>
                <a:ea typeface="ＭＳ Ｐゴシック" charset="0"/>
                <a:cs typeface="ＭＳ Ｐゴシック" charset="0"/>
              </a:rPr>
              <a:t>	The </a:t>
            </a:r>
            <a:r>
              <a:rPr lang="en-IE" sz="26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traceback step </a:t>
            </a:r>
            <a:r>
              <a:rPr lang="en-IE" sz="2600" dirty="0">
                <a:latin typeface="Calibri" charset="0"/>
                <a:ea typeface="ＭＳ Ｐゴシック" charset="0"/>
                <a:cs typeface="ＭＳ Ｐゴシック" charset="0"/>
              </a:rPr>
              <a:t>: use the filled-in matrix </a:t>
            </a:r>
            <a:r>
              <a:rPr lang="en-IE" sz="2600" b="1" i="1" dirty="0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600" dirty="0">
                <a:latin typeface="Calibri" charset="0"/>
                <a:ea typeface="ＭＳ Ｐゴシック" charset="0"/>
                <a:cs typeface="ＭＳ Ｐゴシック" charset="0"/>
              </a:rPr>
              <a:t> to work out the </a:t>
            </a:r>
            <a:r>
              <a:rPr lang="en-IE" sz="26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best alignment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2370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Content Placeholder 2"/>
          <p:cNvSpPr>
            <a:spLocks noGrp="1"/>
          </p:cNvSpPr>
          <p:nvPr>
            <p:ph idx="1"/>
          </p:nvPr>
        </p:nvSpPr>
        <p:spPr>
          <a:xfrm>
            <a:off x="457200" y="1133475"/>
            <a:ext cx="8229600" cy="5572125"/>
          </a:xfrm>
        </p:spPr>
        <p:txBody>
          <a:bodyPr/>
          <a:lstStyle/>
          <a:p>
            <a:pPr eaLnBrk="1" hangingPunct="1"/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We define a </a:t>
            </a:r>
            <a:r>
              <a:rPr lang="en-IE" sz="2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scoring function</a:t>
            </a:r>
            <a:r>
              <a:rPr lang="en-IE" sz="28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28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σ</a:t>
            </a:r>
            <a:r>
              <a:rPr lang="en-IE" sz="2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8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800" b="1" i="1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2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8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),</a:t>
            </a:r>
            <a:r>
              <a:rPr lang="en-IE" sz="28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S</a:t>
            </a:r>
            <a:r>
              <a:rPr lang="en-IE" sz="2800" b="1" i="1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8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))</a:t>
            </a:r>
            <a:r>
              <a:rPr lang="en-IE" sz="28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for pairs of amino acids or nucleotides </a:t>
            </a:r>
            <a:r>
              <a:rPr lang="en-IE" sz="28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8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800" b="1" i="1" baseline="-25000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28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8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8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),</a:t>
            </a:r>
            <a:r>
              <a:rPr lang="en-IE" sz="28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 S</a:t>
            </a:r>
            <a:r>
              <a:rPr lang="en-IE" sz="2800" b="1" i="1" baseline="-25000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8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8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8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))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l-GR" sz="2000" i="1" dirty="0">
                <a:latin typeface="Calibri" charset="0"/>
                <a:ea typeface="ＭＳ Ｐゴシック" charset="0"/>
                <a:cs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S1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 S2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)) is the 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cost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score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of aligning symbols S1(i) &amp; S2(j)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ie. </a:t>
            </a:r>
            <a:r>
              <a:rPr lang="el-GR" sz="2000" i="1" dirty="0">
                <a:latin typeface="Calibri" charset="0"/>
                <a:ea typeface="ＭＳ Ｐゴシック" charset="0"/>
                <a:cs typeface="ＭＳ Ｐゴシック" charset="0"/>
              </a:rPr>
              <a:t>σ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(S1(i), S2(j)) is the cost (sco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re) for a 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substitution mutation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from S1(i) → S2(j)</a:t>
            </a:r>
          </a:p>
          <a:p>
            <a:pPr eaLnBrk="1" hangingPunct="1">
              <a:spcBef>
                <a:spcPct val="0"/>
              </a:spcBef>
            </a:pP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A simple scoring function</a:t>
            </a:r>
            <a:r>
              <a:rPr lang="en-IE" sz="2800" b="1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2800" i="1" dirty="0">
                <a:latin typeface="Calibri" charset="0"/>
                <a:ea typeface="ＭＳ Ｐゴシック" charset="0"/>
                <a:cs typeface="ＭＳ Ｐゴシック" charset="0"/>
              </a:rPr>
              <a:t>σ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 is a score of +1 for matches, and -1 for mismatches</a:t>
            </a:r>
          </a:p>
          <a:p>
            <a:pPr eaLnBrk="1" hangingPunct="1">
              <a:spcBef>
                <a:spcPct val="0"/>
              </a:spcBef>
            </a:pPr>
            <a:r>
              <a:rPr lang="en-IE" sz="2800" dirty="0" smtClean="0">
                <a:latin typeface="Calibri" charset="0"/>
                <a:ea typeface="ＭＳ Ｐゴシック" charset="0"/>
                <a:cs typeface="ＭＳ Ｐゴシック" charset="0"/>
              </a:rPr>
              <a:t>A 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convenient way of representing many scoring functions is a </a:t>
            </a:r>
            <a:r>
              <a:rPr lang="en-IE" sz="2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substitution matrix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Courier New" charset="0"/>
              </a:rPr>
              <a:t>	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2" name="Title 1"/>
          <p:cNvSpPr>
            <a:spLocks noGrp="1"/>
          </p:cNvSpPr>
          <p:nvPr>
            <p:ph type="title"/>
          </p:nvPr>
        </p:nvSpPr>
        <p:spPr>
          <a:xfrm>
            <a:off x="457200" y="66675"/>
            <a:ext cx="8229600" cy="1000125"/>
          </a:xfrm>
        </p:spPr>
        <p:txBody>
          <a:bodyPr/>
          <a:lstStyle/>
          <a:p>
            <a:pPr eaLnBrk="1" hangingPunct="1"/>
            <a:r>
              <a:rPr lang="en-IE">
                <a:latin typeface="Calibri" charset="0"/>
                <a:ea typeface="ＭＳ Ｐゴシック" charset="0"/>
                <a:cs typeface="ＭＳ Ｐゴシック" charset="0"/>
              </a:rPr>
              <a:t>Scoring functions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0622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349625" y="2143125"/>
          <a:ext cx="5080000" cy="1882140"/>
        </p:xfrm>
        <a:graphic>
          <a:graphicData uri="http://schemas.openxmlformats.org/drawingml/2006/table">
            <a:tbl>
              <a:tblPr/>
              <a:tblGrid>
                <a:gridCol w="1016000"/>
                <a:gridCol w="1016000"/>
                <a:gridCol w="1016000"/>
                <a:gridCol w="1016000"/>
                <a:gridCol w="10160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+1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+1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+1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+1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</a:tr>
            </a:tbl>
          </a:graphicData>
        </a:graphic>
      </p:graphicFrame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2895600" y="1752600"/>
            <a:ext cx="4625976" cy="2247900"/>
            <a:chOff x="2895713" y="1752889"/>
            <a:chExt cx="4626274" cy="2247615"/>
          </a:xfrm>
        </p:grpSpPr>
        <p:sp>
          <p:nvSpPr>
            <p:cNvPr id="30231" name="TextBox 5"/>
            <p:cNvSpPr txBox="1">
              <a:spLocks noChangeArrowheads="1"/>
            </p:cNvSpPr>
            <p:nvPr/>
          </p:nvSpPr>
          <p:spPr bwMode="auto">
            <a:xfrm>
              <a:off x="4286453" y="1752889"/>
              <a:ext cx="1163713" cy="461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b="1">
                  <a:solidFill>
                    <a:srgbClr val="FF0000"/>
                  </a:solidFill>
                  <a:latin typeface="Calibri" charset="0"/>
                </a:rPr>
                <a:t>Letter </a:t>
              </a:r>
              <a:r>
                <a:rPr lang="en-IE" b="1" i="1">
                  <a:solidFill>
                    <a:srgbClr val="FF0000"/>
                  </a:solidFill>
                  <a:latin typeface="Calibri" charset="0"/>
                </a:rPr>
                <a:t>b</a:t>
              </a:r>
            </a:p>
          </p:txBody>
        </p:sp>
        <p:sp>
          <p:nvSpPr>
            <p:cNvPr id="30232" name="TextBox 6"/>
            <p:cNvSpPr txBox="1">
              <a:spLocks noChangeArrowheads="1"/>
            </p:cNvSpPr>
            <p:nvPr/>
          </p:nvSpPr>
          <p:spPr bwMode="auto">
            <a:xfrm rot="-5400000">
              <a:off x="2544965" y="3187763"/>
              <a:ext cx="1163489" cy="461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b="1">
                  <a:solidFill>
                    <a:srgbClr val="FF0000"/>
                  </a:solidFill>
                  <a:latin typeface="Calibri" charset="0"/>
                </a:rPr>
                <a:t>Letter </a:t>
              </a:r>
              <a:r>
                <a:rPr lang="en-IE" b="1" i="1">
                  <a:solidFill>
                    <a:srgbClr val="FF0000"/>
                  </a:solidFill>
                  <a:latin typeface="Calibri" charset="0"/>
                </a:rPr>
                <a:t>a</a:t>
              </a:r>
            </a:p>
          </p:txBody>
        </p:sp>
        <p:cxnSp>
          <p:nvCxnSpPr>
            <p:cNvPr id="11" name="Straight Arrow Connector 10"/>
            <p:cNvCxnSpPr>
              <a:cxnSpLocks noChangeShapeType="1"/>
            </p:cNvCxnSpPr>
            <p:nvPr/>
          </p:nvCxnSpPr>
          <p:spPr bwMode="auto">
            <a:xfrm>
              <a:off x="5521608" y="1967175"/>
              <a:ext cx="2000379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14" name="Straight Arrow Connector 13"/>
            <p:cNvCxnSpPr>
              <a:cxnSpLocks noChangeShapeType="1"/>
            </p:cNvCxnSpPr>
            <p:nvPr/>
          </p:nvCxnSpPr>
          <p:spPr bwMode="auto">
            <a:xfrm rot="5400000" flipH="1" flipV="1">
              <a:off x="2840208" y="2517965"/>
              <a:ext cx="622221" cy="15876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1895476" y="214313"/>
            <a:ext cx="5462587" cy="3357808"/>
            <a:chOff x="1895457" y="214290"/>
            <a:chExt cx="5462625" cy="3357331"/>
          </a:xfrm>
        </p:grpSpPr>
        <p:sp>
          <p:nvSpPr>
            <p:cNvPr id="30226" name="TextBox 14"/>
            <p:cNvSpPr txBox="1">
              <a:spLocks noChangeArrowheads="1"/>
            </p:cNvSpPr>
            <p:nvPr/>
          </p:nvSpPr>
          <p:spPr bwMode="auto">
            <a:xfrm>
              <a:off x="4122735" y="214290"/>
              <a:ext cx="1163645" cy="461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b="1">
                  <a:solidFill>
                    <a:srgbClr val="FF0000"/>
                  </a:solidFill>
                  <a:latin typeface="Calibri" charset="0"/>
                </a:rPr>
                <a:t>Letter </a:t>
              </a:r>
              <a:r>
                <a:rPr lang="en-IE" b="1" i="1">
                  <a:solidFill>
                    <a:srgbClr val="FF0000"/>
                  </a:solidFill>
                  <a:latin typeface="Calibri" charset="0"/>
                </a:rPr>
                <a:t>b</a:t>
              </a:r>
            </a:p>
          </p:txBody>
        </p:sp>
        <p:sp>
          <p:nvSpPr>
            <p:cNvPr id="30227" name="TextBox 15"/>
            <p:cNvSpPr txBox="1">
              <a:spLocks noChangeArrowheads="1"/>
            </p:cNvSpPr>
            <p:nvPr/>
          </p:nvSpPr>
          <p:spPr bwMode="auto">
            <a:xfrm rot="-5400000">
              <a:off x="1544661" y="2758860"/>
              <a:ext cx="1163557" cy="461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b="1">
                  <a:solidFill>
                    <a:srgbClr val="FF0000"/>
                  </a:solidFill>
                  <a:latin typeface="Calibri" charset="0"/>
                </a:rPr>
                <a:t>Letter </a:t>
              </a:r>
              <a:r>
                <a:rPr lang="en-IE" b="1" i="1">
                  <a:solidFill>
                    <a:srgbClr val="FF0000"/>
                  </a:solidFill>
                  <a:latin typeface="Calibri" charset="0"/>
                </a:rPr>
                <a:t>a</a:t>
              </a:r>
            </a:p>
          </p:txBody>
        </p:sp>
        <p:cxnSp>
          <p:nvCxnSpPr>
            <p:cNvPr id="17" name="Straight Arrow Connector 16"/>
            <p:cNvCxnSpPr>
              <a:cxnSpLocks noChangeShapeType="1"/>
            </p:cNvCxnSpPr>
            <p:nvPr/>
          </p:nvCxnSpPr>
          <p:spPr bwMode="auto">
            <a:xfrm>
              <a:off x="5357818" y="426985"/>
              <a:ext cx="2000264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18" name="Straight Arrow Connector 17"/>
            <p:cNvCxnSpPr>
              <a:cxnSpLocks noChangeShapeType="1"/>
            </p:cNvCxnSpPr>
            <p:nvPr/>
          </p:nvCxnSpPr>
          <p:spPr bwMode="auto">
            <a:xfrm rot="5400000" flipH="1" flipV="1">
              <a:off x="1839940" y="2088859"/>
              <a:ext cx="622212" cy="15875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428875" y="727075"/>
          <a:ext cx="6286500" cy="5925191"/>
        </p:xfrm>
        <a:graphic>
          <a:graphicData uri="http://schemas.openxmlformats.org/drawingml/2006/table">
            <a:tbl>
              <a:tblPr/>
              <a:tblGrid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381000"/>
              </a:tblGrid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2339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– Blosum62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355600" y="5054600"/>
            <a:ext cx="833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example matrices are for amino acids but there are also simpler matrices for nucleotides</a:t>
            </a:r>
            <a:endParaRPr lang="en-US" dirty="0"/>
          </a:p>
        </p:txBody>
      </p:sp>
      <p:pic>
        <p:nvPicPr>
          <p:cNvPr id="5" name="Picture 4" descr="Screen Shot 2014-02-20 at 9.28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181100" y="1532113"/>
            <a:ext cx="6629400" cy="35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6881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960438"/>
            <a:ext cx="8229600" cy="4525962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>
                <a:latin typeface="Calibri" charset="0"/>
                <a:ea typeface="ＭＳ Ｐゴシック" charset="0"/>
                <a:cs typeface="ＭＳ Ｐゴシック" charset="0"/>
              </a:rPr>
              <a:t>To align 2 </a:t>
            </a:r>
            <a:r>
              <a:rPr lang="en-IE" sz="2000" b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sequences </a:t>
            </a:r>
            <a:r>
              <a:rPr lang="en-IE" sz="2000" b="1" i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2000" b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 &amp; </a:t>
            </a:r>
            <a:r>
              <a:rPr lang="en-IE" sz="2000" b="1" i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000" b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 of lengths </a:t>
            </a:r>
            <a:r>
              <a:rPr lang="en-IE" sz="2000" b="1" i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m &amp; n</a:t>
            </a:r>
            <a:r>
              <a:rPr lang="en-IE" sz="2000">
                <a:latin typeface="Calibri" charset="0"/>
                <a:ea typeface="ＭＳ Ｐゴシック" charset="0"/>
                <a:cs typeface="ＭＳ Ｐゴシック" charset="0"/>
              </a:rPr>
              <a:t>, N-W starts by building a </a:t>
            </a:r>
            <a:r>
              <a:rPr lang="en-IE" sz="2000" b="1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table </a:t>
            </a:r>
            <a:r>
              <a:rPr lang="en-IE" sz="2000" b="1" i="1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IE" sz="2000">
                <a:latin typeface="Calibri" charset="0"/>
                <a:ea typeface="ＭＳ Ｐゴシック" charset="0"/>
                <a:cs typeface="ＭＳ Ｐゴシック" charset="0"/>
              </a:rPr>
              <a:t>with </a:t>
            </a:r>
            <a:r>
              <a:rPr lang="en-IE" sz="2000" b="1" i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m</a:t>
            </a:r>
            <a:r>
              <a:rPr lang="en-IE" sz="2000" b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+1 columns &amp; </a:t>
            </a:r>
            <a:r>
              <a:rPr lang="en-IE" sz="2000" b="1" i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IE" sz="2000" b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+1 rows</a:t>
            </a:r>
            <a:r>
              <a:rPr lang="en-IE" sz="2000"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2000">
                <a:latin typeface="Calibri" charset="0"/>
                <a:ea typeface="ＭＳ Ｐゴシック" charset="0"/>
                <a:cs typeface="ＭＳ Ｐゴシック" charset="0"/>
              </a:rPr>
              <a:t>	eg. for </a:t>
            </a:r>
            <a:r>
              <a:rPr lang="en-IE" sz="2000" i="1"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i="1" baseline="-25000"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2000">
                <a:latin typeface="Calibri" charset="0"/>
                <a:ea typeface="ＭＳ Ｐゴシック" charset="0"/>
                <a:cs typeface="ＭＳ Ｐゴシック" charset="0"/>
              </a:rPr>
              <a:t>=‘</a:t>
            </a:r>
            <a:r>
              <a:rPr lang="en-IE" sz="2000">
                <a:latin typeface="Calibri" charset="0"/>
                <a:ea typeface="ＭＳ Ｐゴシック" charset="0"/>
                <a:cs typeface="Courier New" charset="0"/>
              </a:rPr>
              <a:t>TGGTG’ &amp; </a:t>
            </a:r>
            <a:r>
              <a:rPr lang="en-IE" sz="2000" i="1"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i="1" baseline="-2500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000">
                <a:latin typeface="Calibri" charset="0"/>
                <a:ea typeface="ＭＳ Ｐゴシック" charset="0"/>
                <a:cs typeface="ＭＳ Ｐゴシック" charset="0"/>
              </a:rPr>
              <a:t>=‘</a:t>
            </a:r>
            <a:r>
              <a:rPr lang="en-IE" sz="2000">
                <a:latin typeface="Calibri" charset="0"/>
                <a:ea typeface="ＭＳ Ｐゴシック" charset="0"/>
                <a:cs typeface="Courier New" charset="0"/>
              </a:rPr>
              <a:t>ATCGT’, </a:t>
            </a:r>
            <a:r>
              <a:rPr lang="en-IE" sz="2000" i="1">
                <a:latin typeface="Calibri" charset="0"/>
                <a:ea typeface="ＭＳ Ｐゴシック" charset="0"/>
                <a:cs typeface="Courier New" charset="0"/>
              </a:rPr>
              <a:t>m</a:t>
            </a:r>
            <a:r>
              <a:rPr lang="en-IE" sz="2000">
                <a:latin typeface="Calibri" charset="0"/>
                <a:ea typeface="ＭＳ Ｐゴシック" charset="0"/>
                <a:cs typeface="Courier New" charset="0"/>
              </a:rPr>
              <a:t>=5 and </a:t>
            </a:r>
            <a:r>
              <a:rPr lang="en-IE" sz="2000" i="1">
                <a:latin typeface="Calibri" charset="0"/>
                <a:ea typeface="ＭＳ Ｐゴシック" charset="0"/>
                <a:cs typeface="Courier New" charset="0"/>
              </a:rPr>
              <a:t>n</a:t>
            </a:r>
            <a:r>
              <a:rPr lang="en-IE" sz="2000">
                <a:latin typeface="Calibri" charset="0"/>
                <a:ea typeface="ＭＳ Ｐゴシック" charset="0"/>
                <a:cs typeface="Courier New" charset="0"/>
              </a:rPr>
              <a:t>=5:</a:t>
            </a:r>
          </a:p>
          <a:p>
            <a:pPr eaLnBrk="1" hangingPunct="1">
              <a:spcBef>
                <a:spcPct val="0"/>
              </a:spcBef>
            </a:pPr>
            <a:endParaRPr lang="en-IE" sz="200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IE" sz="2000">
                <a:latin typeface="Calibri" charset="0"/>
                <a:ea typeface="ＭＳ Ｐゴシック" charset="0"/>
                <a:cs typeface="Courier New" charset="0"/>
              </a:rPr>
              <a:t>We number the columns </a:t>
            </a:r>
            <a:r>
              <a:rPr lang="en-IE" sz="2000" i="1">
                <a:latin typeface="Calibri" charset="0"/>
                <a:ea typeface="ＭＳ Ｐゴシック" charset="0"/>
                <a:cs typeface="Courier New" charset="0"/>
              </a:rPr>
              <a:t>i</a:t>
            </a:r>
            <a:r>
              <a:rPr lang="en-IE" sz="2000">
                <a:latin typeface="Calibri" charset="0"/>
                <a:ea typeface="ＭＳ Ｐゴシック" charset="0"/>
                <a:cs typeface="Courier New" charset="0"/>
              </a:rPr>
              <a:t>=0,1,2,....</a:t>
            </a:r>
            <a:r>
              <a:rPr lang="en-IE" sz="2000" i="1">
                <a:latin typeface="Calibri" charset="0"/>
                <a:ea typeface="ＭＳ Ｐゴシック" charset="0"/>
                <a:cs typeface="Courier New" charset="0"/>
              </a:rPr>
              <a:t>m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2000">
                <a:latin typeface="Calibri" charset="0"/>
                <a:ea typeface="ＭＳ Ｐゴシック" charset="0"/>
                <a:cs typeface="Courier New" charset="0"/>
              </a:rPr>
              <a:t>	We number the rows </a:t>
            </a:r>
            <a:r>
              <a:rPr lang="en-IE" sz="2000" i="1">
                <a:latin typeface="Calibri" charset="0"/>
                <a:ea typeface="ＭＳ Ｐゴシック" charset="0"/>
                <a:cs typeface="Courier New" charset="0"/>
              </a:rPr>
              <a:t>j</a:t>
            </a:r>
            <a:r>
              <a:rPr lang="en-IE" sz="2000">
                <a:latin typeface="Calibri" charset="0"/>
                <a:ea typeface="ＭＳ Ｐゴシック" charset="0"/>
                <a:cs typeface="Courier New" charset="0"/>
              </a:rPr>
              <a:t>=0,1,2,...</a:t>
            </a:r>
            <a:r>
              <a:rPr lang="en-IE" sz="2000" i="1">
                <a:latin typeface="Calibri" charset="0"/>
                <a:ea typeface="ＭＳ Ｐゴシック" charset="0"/>
                <a:cs typeface="Courier New" charset="0"/>
              </a:rPr>
              <a:t>n</a:t>
            </a:r>
            <a:endParaRPr lang="en-IE" sz="2000" i="1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IE" sz="200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31747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IE">
                <a:latin typeface="Calibri" charset="0"/>
                <a:ea typeface="ＭＳ Ｐゴシック" charset="0"/>
                <a:cs typeface="ＭＳ Ｐゴシック" charset="0"/>
              </a:rPr>
              <a:t>N-W: Initialising table </a:t>
            </a:r>
            <a:r>
              <a:rPr lang="en-IE" i="1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2857500" y="1885950"/>
          <a:ext cx="2736850" cy="240030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450" name="TextBox 19"/>
          <p:cNvSpPr txBox="1">
            <a:spLocks noChangeArrowheads="1"/>
          </p:cNvSpPr>
          <p:nvPr/>
        </p:nvSpPr>
        <p:spPr bwMode="auto">
          <a:xfrm>
            <a:off x="1571625" y="2967038"/>
            <a:ext cx="2714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00CC"/>
                </a:solidFill>
                <a:latin typeface="Calibri" charset="0"/>
              </a:rPr>
              <a:t>Table </a:t>
            </a:r>
            <a:r>
              <a:rPr lang="en-IE" b="1" i="1">
                <a:solidFill>
                  <a:srgbClr val="0000CC"/>
                </a:solidFill>
                <a:latin typeface="Calibri" charset="0"/>
              </a:rPr>
              <a:t>T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5919788" y="4100513"/>
          <a:ext cx="2736850" cy="240030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pSp>
        <p:nvGrpSpPr>
          <p:cNvPr id="2" name="Group 56"/>
          <p:cNvGrpSpPr>
            <a:grpSpLocks/>
          </p:cNvGrpSpPr>
          <p:nvPr/>
        </p:nvGrpSpPr>
        <p:grpSpPr bwMode="auto">
          <a:xfrm>
            <a:off x="6276975" y="3886200"/>
            <a:ext cx="2428875" cy="369888"/>
            <a:chOff x="6415088" y="3929066"/>
            <a:chExt cx="2428875" cy="369329"/>
          </a:xfrm>
        </p:grpSpPr>
        <p:sp>
          <p:nvSpPr>
            <p:cNvPr id="31917" name="TextBox 19"/>
            <p:cNvSpPr txBox="1">
              <a:spLocks noChangeArrowheads="1"/>
            </p:cNvSpPr>
            <p:nvPr/>
          </p:nvSpPr>
          <p:spPr bwMode="auto">
            <a:xfrm>
              <a:off x="6415088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=0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18" name="TextBox 19"/>
            <p:cNvSpPr txBox="1">
              <a:spLocks noChangeArrowheads="1"/>
            </p:cNvSpPr>
            <p:nvPr/>
          </p:nvSpPr>
          <p:spPr bwMode="auto">
            <a:xfrm>
              <a:off x="6772276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=1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19" name="TextBox 19"/>
            <p:cNvSpPr txBox="1">
              <a:spLocks noChangeArrowheads="1"/>
            </p:cNvSpPr>
            <p:nvPr/>
          </p:nvSpPr>
          <p:spPr bwMode="auto">
            <a:xfrm>
              <a:off x="7200901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=2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20" name="TextBox 19"/>
            <p:cNvSpPr txBox="1">
              <a:spLocks noChangeArrowheads="1"/>
            </p:cNvSpPr>
            <p:nvPr/>
          </p:nvSpPr>
          <p:spPr bwMode="auto">
            <a:xfrm>
              <a:off x="7558089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=3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21" name="TextBox 19"/>
            <p:cNvSpPr txBox="1">
              <a:spLocks noChangeArrowheads="1"/>
            </p:cNvSpPr>
            <p:nvPr/>
          </p:nvSpPr>
          <p:spPr bwMode="auto">
            <a:xfrm>
              <a:off x="7986715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=4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22" name="TextBox 19"/>
            <p:cNvSpPr txBox="1">
              <a:spLocks noChangeArrowheads="1"/>
            </p:cNvSpPr>
            <p:nvPr/>
          </p:nvSpPr>
          <p:spPr bwMode="auto">
            <a:xfrm>
              <a:off x="8343901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=5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</p:grp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5562600" y="4445000"/>
            <a:ext cx="500063" cy="2084388"/>
            <a:chOff x="5700713" y="4488424"/>
            <a:chExt cx="500063" cy="2083830"/>
          </a:xfrm>
        </p:grpSpPr>
        <p:sp>
          <p:nvSpPr>
            <p:cNvPr id="31911" name="TextBox 19"/>
            <p:cNvSpPr txBox="1">
              <a:spLocks noChangeArrowheads="1"/>
            </p:cNvSpPr>
            <p:nvPr/>
          </p:nvSpPr>
          <p:spPr bwMode="auto">
            <a:xfrm>
              <a:off x="5700713" y="4488424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=0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12" name="TextBox 19"/>
            <p:cNvSpPr txBox="1">
              <a:spLocks noChangeArrowheads="1"/>
            </p:cNvSpPr>
            <p:nvPr/>
          </p:nvSpPr>
          <p:spPr bwMode="auto">
            <a:xfrm>
              <a:off x="5700714" y="4845612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=1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13" name="TextBox 19"/>
            <p:cNvSpPr txBox="1">
              <a:spLocks noChangeArrowheads="1"/>
            </p:cNvSpPr>
            <p:nvPr/>
          </p:nvSpPr>
          <p:spPr bwMode="auto">
            <a:xfrm>
              <a:off x="5700713" y="5143504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=2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14" name="TextBox 19"/>
            <p:cNvSpPr txBox="1">
              <a:spLocks noChangeArrowheads="1"/>
            </p:cNvSpPr>
            <p:nvPr/>
          </p:nvSpPr>
          <p:spPr bwMode="auto">
            <a:xfrm>
              <a:off x="5700714" y="5488549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=3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15" name="TextBox 19"/>
            <p:cNvSpPr txBox="1">
              <a:spLocks noChangeArrowheads="1"/>
            </p:cNvSpPr>
            <p:nvPr/>
          </p:nvSpPr>
          <p:spPr bwMode="auto">
            <a:xfrm>
              <a:off x="5700713" y="5845737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=4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16" name="TextBox 19"/>
            <p:cNvSpPr txBox="1">
              <a:spLocks noChangeArrowheads="1"/>
            </p:cNvSpPr>
            <p:nvPr/>
          </p:nvSpPr>
          <p:spPr bwMode="auto">
            <a:xfrm>
              <a:off x="5700713" y="6202925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=5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240191" y="63623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1750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142875"/>
            <a:ext cx="8331200" cy="860425"/>
          </a:xfrm>
        </p:spPr>
        <p:txBody>
          <a:bodyPr>
            <a:normAutofit fontScale="25000" lnSpcReduction="20000"/>
          </a:bodyPr>
          <a:lstStyle/>
          <a:p>
            <a:r>
              <a:rPr lang="en-IE" sz="80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80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80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i, j</a:t>
            </a:r>
            <a:r>
              <a:rPr lang="en-IE" sz="80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)</a:t>
            </a:r>
            <a:r>
              <a:rPr lang="en-IE" sz="80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IE" sz="80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is the cell at the intersection of column</a:t>
            </a:r>
            <a:r>
              <a:rPr lang="en-IE" sz="80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 i </a:t>
            </a:r>
            <a:r>
              <a:rPr lang="en-IE" sz="80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and row </a:t>
            </a:r>
            <a:r>
              <a:rPr lang="en-IE" sz="80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j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8000" dirty="0">
                <a:latin typeface="Calibri" charset="0"/>
                <a:ea typeface="ＭＳ Ｐゴシック" charset="0"/>
                <a:cs typeface="ＭＳ Ｐゴシック" charset="0"/>
              </a:rPr>
              <a:t>	eg. for </a:t>
            </a:r>
            <a:r>
              <a:rPr lang="en-IE" sz="8000" i="1" dirty="0"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8000" i="1" baseline="-25000" dirty="0"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8000" dirty="0">
                <a:latin typeface="Calibri" charset="0"/>
                <a:ea typeface="ＭＳ Ｐゴシック" charset="0"/>
                <a:cs typeface="ＭＳ Ｐゴシック" charset="0"/>
              </a:rPr>
              <a:t>=‘</a:t>
            </a:r>
            <a:r>
              <a:rPr lang="en-IE" sz="8000" dirty="0">
                <a:latin typeface="Calibri" charset="0"/>
                <a:ea typeface="ＭＳ Ｐゴシック" charset="0"/>
                <a:cs typeface="Courier New" charset="0"/>
              </a:rPr>
              <a:t>TGGTG’ &amp; </a:t>
            </a:r>
            <a:r>
              <a:rPr lang="en-IE" sz="8000" i="1" dirty="0"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8000" i="1" baseline="-25000" dirty="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8000" dirty="0">
                <a:latin typeface="Calibri" charset="0"/>
                <a:ea typeface="ＭＳ Ｐゴシック" charset="0"/>
                <a:cs typeface="ＭＳ Ｐゴシック" charset="0"/>
              </a:rPr>
              <a:t>=‘</a:t>
            </a:r>
            <a:r>
              <a:rPr lang="en-IE" sz="8000" dirty="0">
                <a:latin typeface="Calibri" charset="0"/>
                <a:ea typeface="ＭＳ Ｐゴシック" charset="0"/>
                <a:cs typeface="Courier New" charset="0"/>
              </a:rPr>
              <a:t>ATCGT’, </a:t>
            </a:r>
            <a:r>
              <a:rPr lang="en-IE" sz="8000" i="1" dirty="0">
                <a:latin typeface="Calibri" charset="0"/>
                <a:ea typeface="ＭＳ Ｐゴシック" charset="0"/>
                <a:cs typeface="Courier New" charset="0"/>
              </a:rPr>
              <a:t>m</a:t>
            </a:r>
            <a:r>
              <a:rPr lang="en-IE" sz="8000" dirty="0">
                <a:latin typeface="Calibri" charset="0"/>
                <a:ea typeface="ＭＳ Ｐゴシック" charset="0"/>
                <a:cs typeface="Courier New" charset="0"/>
              </a:rPr>
              <a:t>=5 and </a:t>
            </a:r>
            <a:r>
              <a:rPr lang="en-IE" sz="8000" i="1" dirty="0">
                <a:latin typeface="Calibri" charset="0"/>
                <a:ea typeface="ＭＳ Ｐゴシック" charset="0"/>
                <a:cs typeface="Courier New" charset="0"/>
              </a:rPr>
              <a:t>n</a:t>
            </a:r>
            <a:r>
              <a:rPr lang="en-IE" sz="8000" dirty="0">
                <a:latin typeface="Calibri" charset="0"/>
                <a:ea typeface="ＭＳ Ｐゴシック" charset="0"/>
                <a:cs typeface="Courier New" charset="0"/>
              </a:rPr>
              <a:t>=5: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 smtClean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 smtClean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 smtClean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 smtClean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 smtClean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 smtClean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 smtClean="0">
              <a:latin typeface="Calibri" charset="0"/>
              <a:ea typeface="ＭＳ Ｐゴシック" charset="0"/>
              <a:cs typeface="Courier New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IE" sz="8000" dirty="0" smtClean="0">
                <a:latin typeface="Calibri" charset="0"/>
                <a:ea typeface="ＭＳ Ｐゴシック" charset="0"/>
                <a:cs typeface="Courier New" charset="0"/>
              </a:rPr>
              <a:t>The </a:t>
            </a:r>
            <a:r>
              <a:rPr lang="en-IE" sz="8000" dirty="0">
                <a:latin typeface="Calibri" charset="0"/>
                <a:ea typeface="ＭＳ Ｐゴシック" charset="0"/>
                <a:cs typeface="Courier New" charset="0"/>
              </a:rPr>
              <a:t>N-W algorithm starts by </a:t>
            </a:r>
            <a:r>
              <a:rPr lang="en-IE" sz="8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Courier New" charset="0"/>
              </a:rPr>
              <a:t>initialising</a:t>
            </a:r>
            <a:r>
              <a:rPr lang="en-IE" sz="8000" dirty="0">
                <a:latin typeface="Calibri" charset="0"/>
                <a:ea typeface="ＭＳ Ｐゴシック" charset="0"/>
                <a:cs typeface="Courier New" charset="0"/>
              </a:rPr>
              <a:t> (setting the initial value of) </a:t>
            </a:r>
            <a:r>
              <a:rPr lang="en-IE" sz="80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80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Courier New" charset="0"/>
              </a:rPr>
              <a:t>(0,0) to zero: </a:t>
            </a:r>
          </a:p>
          <a:p>
            <a:pPr eaLnBrk="1" hangingPunct="1">
              <a:spcBef>
                <a:spcPts val="1000"/>
              </a:spcBef>
            </a:pPr>
            <a:endParaRPr lang="en-IE" sz="2000" dirty="0" smtClean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11450" name="TextBox 19"/>
          <p:cNvSpPr txBox="1">
            <a:spLocks noChangeArrowheads="1"/>
          </p:cNvSpPr>
          <p:nvPr/>
        </p:nvSpPr>
        <p:spPr bwMode="auto">
          <a:xfrm>
            <a:off x="1285875" y="2095500"/>
            <a:ext cx="2714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00CC"/>
                </a:solidFill>
                <a:latin typeface="Calibri" charset="0"/>
              </a:rPr>
              <a:t>Table </a:t>
            </a:r>
            <a:r>
              <a:rPr lang="en-IE" b="1" i="1">
                <a:solidFill>
                  <a:srgbClr val="0000CC"/>
                </a:solidFill>
                <a:latin typeface="Calibri" charset="0"/>
              </a:rPr>
              <a:t>T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928938" y="1128713"/>
          <a:ext cx="2736850" cy="240030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pSp>
        <p:nvGrpSpPr>
          <p:cNvPr id="2" name="Group 56"/>
          <p:cNvGrpSpPr>
            <a:grpSpLocks/>
          </p:cNvGrpSpPr>
          <p:nvPr/>
        </p:nvGrpSpPr>
        <p:grpSpPr bwMode="auto">
          <a:xfrm>
            <a:off x="3286125" y="914400"/>
            <a:ext cx="2428875" cy="369888"/>
            <a:chOff x="6415088" y="3929066"/>
            <a:chExt cx="2428875" cy="369329"/>
          </a:xfrm>
        </p:grpSpPr>
        <p:sp>
          <p:nvSpPr>
            <p:cNvPr id="33967" name="TextBox 19"/>
            <p:cNvSpPr txBox="1">
              <a:spLocks noChangeArrowheads="1"/>
            </p:cNvSpPr>
            <p:nvPr/>
          </p:nvSpPr>
          <p:spPr bwMode="auto">
            <a:xfrm>
              <a:off x="6415088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=0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68" name="TextBox 19"/>
            <p:cNvSpPr txBox="1">
              <a:spLocks noChangeArrowheads="1"/>
            </p:cNvSpPr>
            <p:nvPr/>
          </p:nvSpPr>
          <p:spPr bwMode="auto">
            <a:xfrm>
              <a:off x="6772276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=1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69" name="TextBox 19"/>
            <p:cNvSpPr txBox="1">
              <a:spLocks noChangeArrowheads="1"/>
            </p:cNvSpPr>
            <p:nvPr/>
          </p:nvSpPr>
          <p:spPr bwMode="auto">
            <a:xfrm>
              <a:off x="7200901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=2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70" name="TextBox 19"/>
            <p:cNvSpPr txBox="1">
              <a:spLocks noChangeArrowheads="1"/>
            </p:cNvSpPr>
            <p:nvPr/>
          </p:nvSpPr>
          <p:spPr bwMode="auto">
            <a:xfrm>
              <a:off x="7558089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=3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71" name="TextBox 19"/>
            <p:cNvSpPr txBox="1">
              <a:spLocks noChangeArrowheads="1"/>
            </p:cNvSpPr>
            <p:nvPr/>
          </p:nvSpPr>
          <p:spPr bwMode="auto">
            <a:xfrm>
              <a:off x="7986715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=4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72" name="TextBox 19"/>
            <p:cNvSpPr txBox="1">
              <a:spLocks noChangeArrowheads="1"/>
            </p:cNvSpPr>
            <p:nvPr/>
          </p:nvSpPr>
          <p:spPr bwMode="auto">
            <a:xfrm>
              <a:off x="8343901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=5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</p:grp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2571750" y="1473200"/>
            <a:ext cx="500063" cy="2084388"/>
            <a:chOff x="5700713" y="4488424"/>
            <a:chExt cx="500063" cy="2083830"/>
          </a:xfrm>
        </p:grpSpPr>
        <p:sp>
          <p:nvSpPr>
            <p:cNvPr id="33961" name="TextBox 19"/>
            <p:cNvSpPr txBox="1">
              <a:spLocks noChangeArrowheads="1"/>
            </p:cNvSpPr>
            <p:nvPr/>
          </p:nvSpPr>
          <p:spPr bwMode="auto">
            <a:xfrm>
              <a:off x="5700713" y="4488424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=0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62" name="TextBox 19"/>
            <p:cNvSpPr txBox="1">
              <a:spLocks noChangeArrowheads="1"/>
            </p:cNvSpPr>
            <p:nvPr/>
          </p:nvSpPr>
          <p:spPr bwMode="auto">
            <a:xfrm>
              <a:off x="5700714" y="4845612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=1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63" name="TextBox 19"/>
            <p:cNvSpPr txBox="1">
              <a:spLocks noChangeArrowheads="1"/>
            </p:cNvSpPr>
            <p:nvPr/>
          </p:nvSpPr>
          <p:spPr bwMode="auto">
            <a:xfrm>
              <a:off x="5700713" y="5143504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=2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64" name="TextBox 19"/>
            <p:cNvSpPr txBox="1">
              <a:spLocks noChangeArrowheads="1"/>
            </p:cNvSpPr>
            <p:nvPr/>
          </p:nvSpPr>
          <p:spPr bwMode="auto">
            <a:xfrm>
              <a:off x="5700714" y="5488549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=3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65" name="TextBox 19"/>
            <p:cNvSpPr txBox="1">
              <a:spLocks noChangeArrowheads="1"/>
            </p:cNvSpPr>
            <p:nvPr/>
          </p:nvSpPr>
          <p:spPr bwMode="auto">
            <a:xfrm>
              <a:off x="5700713" y="5845737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=4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66" name="TextBox 19"/>
            <p:cNvSpPr txBox="1">
              <a:spLocks noChangeArrowheads="1"/>
            </p:cNvSpPr>
            <p:nvPr/>
          </p:nvSpPr>
          <p:spPr bwMode="auto">
            <a:xfrm>
              <a:off x="5700713" y="6202925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=5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</p:grpSp>
      <p:grpSp>
        <p:nvGrpSpPr>
          <p:cNvPr id="4" name="Group 57"/>
          <p:cNvGrpSpPr>
            <a:grpSpLocks/>
          </p:cNvGrpSpPr>
          <p:nvPr/>
        </p:nvGrpSpPr>
        <p:grpSpPr bwMode="auto">
          <a:xfrm>
            <a:off x="4643438" y="2057400"/>
            <a:ext cx="3929062" cy="461963"/>
            <a:chOff x="4643438" y="2214554"/>
            <a:chExt cx="3929071" cy="461963"/>
          </a:xfrm>
        </p:grpSpPr>
        <p:sp>
          <p:nvSpPr>
            <p:cNvPr id="33959" name="TextBox 21"/>
            <p:cNvSpPr txBox="1">
              <a:spLocks noChangeArrowheads="1"/>
            </p:cNvSpPr>
            <p:nvPr/>
          </p:nvSpPr>
          <p:spPr bwMode="auto">
            <a:xfrm>
              <a:off x="5857884" y="2214554"/>
              <a:ext cx="271462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b="1" i="1">
                  <a:solidFill>
                    <a:srgbClr val="0000CC"/>
                  </a:solidFill>
                  <a:latin typeface="Calibri" charset="0"/>
                </a:rPr>
                <a:t>T</a:t>
              </a:r>
              <a:r>
                <a:rPr lang="en-IE" b="1">
                  <a:solidFill>
                    <a:srgbClr val="0000CC"/>
                  </a:solidFill>
                  <a:latin typeface="Calibri" charset="0"/>
                </a:rPr>
                <a:t>(3,2)</a:t>
              </a:r>
            </a:p>
          </p:txBody>
        </p:sp>
        <p:cxnSp>
          <p:nvCxnSpPr>
            <p:cNvPr id="24" name="Straight Arrow Connector 23"/>
            <p:cNvCxnSpPr>
              <a:cxnSpLocks noChangeShapeType="1"/>
              <a:stCxn id="33959" idx="1"/>
            </p:cNvCxnSpPr>
            <p:nvPr/>
          </p:nvCxnSpPr>
          <p:spPr bwMode="auto">
            <a:xfrm rot="10800000" flipV="1">
              <a:off x="4643438" y="2446329"/>
              <a:ext cx="1214440" cy="25400"/>
            </a:xfrm>
            <a:prstGeom prst="straightConnector1">
              <a:avLst/>
            </a:prstGeom>
            <a:noFill/>
            <a:ln w="25400">
              <a:solidFill>
                <a:srgbClr val="0000CC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4343400" y="411480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3047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61887" y="1634704"/>
            <a:ext cx="1959188" cy="6619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Pairwise</a:t>
            </a:r>
            <a:r>
              <a:rPr lang="en-US" dirty="0" smtClean="0"/>
              <a:t> Alignment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72767" y="4080012"/>
            <a:ext cx="1959188" cy="6619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Whole Genome Alignment (WGA)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62681" y="5147300"/>
            <a:ext cx="1959188" cy="6619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21799" y="4080012"/>
            <a:ext cx="1959188" cy="6619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Reference Mapping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2"/>
            <a:endCxn id="5" idx="0"/>
          </p:cNvCxnSpPr>
          <p:nvPr/>
        </p:nvCxnSpPr>
        <p:spPr>
          <a:xfrm rot="5400000">
            <a:off x="2805262" y="1943792"/>
            <a:ext cx="1783319" cy="2489120"/>
          </a:xfrm>
          <a:prstGeom prst="straightConnector1">
            <a:avLst/>
          </a:prstGeom>
          <a:ln w="254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6" idx="0"/>
          </p:cNvCxnSpPr>
          <p:nvPr/>
        </p:nvCxnSpPr>
        <p:spPr>
          <a:xfrm rot="16200000" flipH="1">
            <a:off x="3516575" y="3721599"/>
            <a:ext cx="2850607" cy="794"/>
          </a:xfrm>
          <a:prstGeom prst="straightConnector1">
            <a:avLst/>
          </a:prstGeom>
          <a:ln w="254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</p:cNvCxnSpPr>
          <p:nvPr/>
        </p:nvCxnSpPr>
        <p:spPr>
          <a:xfrm rot="16200000" flipH="1">
            <a:off x="5247094" y="1991080"/>
            <a:ext cx="1783318" cy="2394544"/>
          </a:xfrm>
          <a:prstGeom prst="straightConnector1">
            <a:avLst/>
          </a:prstGeom>
          <a:ln w="254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2709863" y="3886200"/>
          <a:ext cx="2736850" cy="240030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74"/>
          <p:cNvGraphicFramePr>
            <a:graphicFrameLocks noGrp="1"/>
          </p:cNvGraphicFramePr>
          <p:nvPr/>
        </p:nvGraphicFramePr>
        <p:xfrm>
          <a:off x="2709863" y="3886200"/>
          <a:ext cx="2736850" cy="240030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" name="Table 79"/>
          <p:cNvGraphicFramePr>
            <a:graphicFrameLocks noGrp="1"/>
          </p:cNvGraphicFramePr>
          <p:nvPr/>
        </p:nvGraphicFramePr>
        <p:xfrm>
          <a:off x="2709863" y="3886200"/>
          <a:ext cx="2736850" cy="240030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7" name="Table 86"/>
          <p:cNvGraphicFramePr>
            <a:graphicFrameLocks noGrp="1"/>
          </p:cNvGraphicFramePr>
          <p:nvPr/>
        </p:nvGraphicFramePr>
        <p:xfrm>
          <a:off x="2709863" y="3886200"/>
          <a:ext cx="2736850" cy="240030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26" name="Left Brace 25"/>
          <p:cNvSpPr>
            <a:spLocks/>
          </p:cNvSpPr>
          <p:nvPr/>
        </p:nvSpPr>
        <p:spPr bwMode="auto">
          <a:xfrm>
            <a:off x="8566422" y="3987896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44" name="TextBox 19"/>
          <p:cNvSpPr txBox="1">
            <a:spLocks noChangeArrowheads="1"/>
          </p:cNvSpPr>
          <p:nvPr/>
        </p:nvSpPr>
        <p:spPr bwMode="auto">
          <a:xfrm>
            <a:off x="1066800" y="4824413"/>
            <a:ext cx="2714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00CC"/>
                </a:solidFill>
                <a:latin typeface="Calibri" charset="0"/>
              </a:rPr>
              <a:t>Table </a:t>
            </a:r>
            <a:r>
              <a:rPr lang="en-IE" b="1" i="1">
                <a:solidFill>
                  <a:srgbClr val="0000CC"/>
                </a:solidFill>
                <a:latin typeface="Calibri" charset="0"/>
              </a:rPr>
              <a:t>T</a:t>
            </a:r>
          </a:p>
        </p:txBody>
      </p:sp>
      <p:grpSp>
        <p:nvGrpSpPr>
          <p:cNvPr id="4" name="Group 78"/>
          <p:cNvGrpSpPr>
            <a:grpSpLocks/>
          </p:cNvGrpSpPr>
          <p:nvPr/>
        </p:nvGrpSpPr>
        <p:grpSpPr bwMode="auto">
          <a:xfrm>
            <a:off x="4138613" y="4467225"/>
            <a:ext cx="4214812" cy="461963"/>
            <a:chOff x="4429126" y="4610111"/>
            <a:chExt cx="4214821" cy="461963"/>
          </a:xfrm>
        </p:grpSpPr>
        <p:sp>
          <p:nvSpPr>
            <p:cNvPr id="38240" name="TextBox 21"/>
            <p:cNvSpPr txBox="1">
              <a:spLocks noChangeArrowheads="1"/>
            </p:cNvSpPr>
            <p:nvPr/>
          </p:nvSpPr>
          <p:spPr bwMode="auto">
            <a:xfrm>
              <a:off x="5929322" y="4610111"/>
              <a:ext cx="271462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b="1" i="1">
                  <a:solidFill>
                    <a:srgbClr val="00B050"/>
                  </a:solidFill>
                  <a:latin typeface="Calibri" charset="0"/>
                </a:rPr>
                <a:t>T</a:t>
              </a:r>
              <a:r>
                <a:rPr lang="en-IE" b="1">
                  <a:solidFill>
                    <a:srgbClr val="00B050"/>
                  </a:solidFill>
                  <a:latin typeface="Calibri" charset="0"/>
                </a:rPr>
                <a:t>(</a:t>
              </a:r>
              <a:r>
                <a:rPr lang="en-IE" b="1" i="1">
                  <a:solidFill>
                    <a:srgbClr val="00B050"/>
                  </a:solidFill>
                  <a:latin typeface="Calibri" charset="0"/>
                </a:rPr>
                <a:t>i-</a:t>
              </a:r>
              <a:r>
                <a:rPr lang="en-IE" b="1">
                  <a:solidFill>
                    <a:srgbClr val="00B050"/>
                  </a:solidFill>
                  <a:latin typeface="Calibri" charset="0"/>
                </a:rPr>
                <a:t>1</a:t>
              </a:r>
              <a:r>
                <a:rPr lang="en-IE" b="1" i="1">
                  <a:solidFill>
                    <a:srgbClr val="00B050"/>
                  </a:solidFill>
                  <a:latin typeface="Calibri" charset="0"/>
                </a:rPr>
                <a:t>, j-</a:t>
              </a:r>
              <a:r>
                <a:rPr lang="en-IE" b="1">
                  <a:solidFill>
                    <a:srgbClr val="00B050"/>
                  </a:solidFill>
                  <a:latin typeface="Calibri" charset="0"/>
                </a:rPr>
                <a:t>1)</a:t>
              </a:r>
              <a:r>
                <a:rPr lang="en-IE" b="1" i="1">
                  <a:solidFill>
                    <a:srgbClr val="00B050"/>
                  </a:solidFill>
                  <a:latin typeface="Calibri" charset="0"/>
                </a:rPr>
                <a:t> = T</a:t>
              </a:r>
              <a:r>
                <a:rPr lang="en-IE" b="1">
                  <a:solidFill>
                    <a:srgbClr val="00B050"/>
                  </a:solidFill>
                  <a:latin typeface="Calibri" charset="0"/>
                </a:rPr>
                <a:t>(2,1)</a:t>
              </a:r>
            </a:p>
          </p:txBody>
        </p:sp>
        <p:cxnSp>
          <p:nvCxnSpPr>
            <p:cNvPr id="77" name="Straight Arrow Connector 76"/>
            <p:cNvCxnSpPr>
              <a:cxnSpLocks noChangeShapeType="1"/>
            </p:cNvCxnSpPr>
            <p:nvPr/>
          </p:nvCxnSpPr>
          <p:spPr bwMode="auto">
            <a:xfrm rot="10800000" flipV="1">
              <a:off x="4429126" y="4857761"/>
              <a:ext cx="1500190" cy="2698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pSp>
        <p:nvGrpSpPr>
          <p:cNvPr id="5" name="Group 85"/>
          <p:cNvGrpSpPr>
            <a:grpSpLocks/>
          </p:cNvGrpSpPr>
          <p:nvPr/>
        </p:nvGrpSpPr>
        <p:grpSpPr bwMode="auto">
          <a:xfrm>
            <a:off x="4067175" y="5143500"/>
            <a:ext cx="4357688" cy="461963"/>
            <a:chOff x="4286248" y="5286388"/>
            <a:chExt cx="4357699" cy="461963"/>
          </a:xfrm>
        </p:grpSpPr>
        <p:sp>
          <p:nvSpPr>
            <p:cNvPr id="38238" name="TextBox 21"/>
            <p:cNvSpPr txBox="1">
              <a:spLocks noChangeArrowheads="1"/>
            </p:cNvSpPr>
            <p:nvPr/>
          </p:nvSpPr>
          <p:spPr bwMode="auto">
            <a:xfrm>
              <a:off x="5929322" y="5286388"/>
              <a:ext cx="271462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b="1" i="1">
                  <a:solidFill>
                    <a:srgbClr val="FF0000"/>
                  </a:solidFill>
                  <a:latin typeface="Calibri" charset="0"/>
                </a:rPr>
                <a:t>T</a:t>
              </a:r>
              <a:r>
                <a:rPr lang="en-IE" b="1">
                  <a:solidFill>
                    <a:srgbClr val="FF0000"/>
                  </a:solidFill>
                  <a:latin typeface="Calibri" charset="0"/>
                </a:rPr>
                <a:t>(</a:t>
              </a:r>
              <a:r>
                <a:rPr lang="en-IE" b="1" i="1">
                  <a:solidFill>
                    <a:srgbClr val="FF0000"/>
                  </a:solidFill>
                  <a:latin typeface="Calibri" charset="0"/>
                </a:rPr>
                <a:t>i-</a:t>
              </a:r>
              <a:r>
                <a:rPr lang="en-IE" b="1">
                  <a:solidFill>
                    <a:srgbClr val="FF0000"/>
                  </a:solidFill>
                  <a:latin typeface="Calibri" charset="0"/>
                </a:rPr>
                <a:t>1</a:t>
              </a:r>
              <a:r>
                <a:rPr lang="en-IE" b="1" i="1">
                  <a:solidFill>
                    <a:srgbClr val="FF0000"/>
                  </a:solidFill>
                  <a:latin typeface="Calibri" charset="0"/>
                </a:rPr>
                <a:t>, j</a:t>
              </a:r>
              <a:r>
                <a:rPr lang="en-IE" b="1">
                  <a:solidFill>
                    <a:srgbClr val="FF0000"/>
                  </a:solidFill>
                  <a:latin typeface="Calibri" charset="0"/>
                </a:rPr>
                <a:t>)</a:t>
              </a:r>
              <a:r>
                <a:rPr lang="en-IE" b="1" i="1">
                  <a:solidFill>
                    <a:srgbClr val="FF0000"/>
                  </a:solidFill>
                  <a:latin typeface="Calibri" charset="0"/>
                </a:rPr>
                <a:t> = T</a:t>
              </a:r>
              <a:r>
                <a:rPr lang="en-IE" b="1">
                  <a:solidFill>
                    <a:srgbClr val="FF0000"/>
                  </a:solidFill>
                  <a:latin typeface="Calibri" charset="0"/>
                </a:rPr>
                <a:t>(2,2)</a:t>
              </a:r>
            </a:p>
          </p:txBody>
        </p:sp>
        <p:cxnSp>
          <p:nvCxnSpPr>
            <p:cNvPr id="84" name="Straight Arrow Connector 83"/>
            <p:cNvCxnSpPr>
              <a:cxnSpLocks noChangeShapeType="1"/>
              <a:stCxn id="38238" idx="1"/>
            </p:cNvCxnSpPr>
            <p:nvPr/>
          </p:nvCxnSpPr>
          <p:spPr bwMode="auto">
            <a:xfrm rot="10800000">
              <a:off x="4286248" y="5313376"/>
              <a:ext cx="1643067" cy="20478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pSp>
        <p:nvGrpSpPr>
          <p:cNvPr id="6" name="Group 71"/>
          <p:cNvGrpSpPr>
            <a:grpSpLocks/>
          </p:cNvGrpSpPr>
          <p:nvPr/>
        </p:nvGrpSpPr>
        <p:grpSpPr bwMode="auto">
          <a:xfrm>
            <a:off x="4495800" y="4824413"/>
            <a:ext cx="3929063" cy="461962"/>
            <a:chOff x="4643438" y="2214554"/>
            <a:chExt cx="3929071" cy="461963"/>
          </a:xfrm>
        </p:grpSpPr>
        <p:sp>
          <p:nvSpPr>
            <p:cNvPr id="38236" name="TextBox 21"/>
            <p:cNvSpPr txBox="1">
              <a:spLocks noChangeArrowheads="1"/>
            </p:cNvSpPr>
            <p:nvPr/>
          </p:nvSpPr>
          <p:spPr bwMode="auto">
            <a:xfrm>
              <a:off x="5857878" y="2214554"/>
              <a:ext cx="2714631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b="1" i="1">
                  <a:solidFill>
                    <a:srgbClr val="F79646"/>
                  </a:solidFill>
                  <a:latin typeface="Calibri" charset="0"/>
                </a:rPr>
                <a:t>T</a:t>
              </a:r>
              <a:r>
                <a:rPr lang="en-IE" b="1">
                  <a:solidFill>
                    <a:srgbClr val="F79646"/>
                  </a:solidFill>
                  <a:latin typeface="Calibri" charset="0"/>
                </a:rPr>
                <a:t>(</a:t>
              </a:r>
              <a:r>
                <a:rPr lang="en-IE" b="1" i="1">
                  <a:solidFill>
                    <a:srgbClr val="F79646"/>
                  </a:solidFill>
                  <a:latin typeface="Calibri" charset="0"/>
                </a:rPr>
                <a:t>i, j</a:t>
              </a:r>
              <a:r>
                <a:rPr lang="en-IE" b="1">
                  <a:solidFill>
                    <a:srgbClr val="F79646"/>
                  </a:solidFill>
                  <a:latin typeface="Calibri" charset="0"/>
                </a:rPr>
                <a:t>)</a:t>
              </a:r>
              <a:r>
                <a:rPr lang="en-IE" b="1" i="1">
                  <a:solidFill>
                    <a:srgbClr val="F79646"/>
                  </a:solidFill>
                  <a:latin typeface="Calibri" charset="0"/>
                </a:rPr>
                <a:t> = T</a:t>
              </a:r>
              <a:r>
                <a:rPr lang="en-IE" b="1">
                  <a:solidFill>
                    <a:srgbClr val="F79646"/>
                  </a:solidFill>
                  <a:latin typeface="Calibri" charset="0"/>
                </a:rPr>
                <a:t>(3,2)</a:t>
              </a:r>
            </a:p>
          </p:txBody>
        </p:sp>
        <p:cxnSp>
          <p:nvCxnSpPr>
            <p:cNvPr id="74" name="Straight Arrow Connector 73"/>
            <p:cNvCxnSpPr>
              <a:cxnSpLocks noChangeShapeType="1"/>
              <a:stCxn id="38236" idx="1"/>
            </p:cNvCxnSpPr>
            <p:nvPr/>
          </p:nvCxnSpPr>
          <p:spPr bwMode="auto">
            <a:xfrm rot="10800000" flipV="1">
              <a:off x="4643438" y="2446330"/>
              <a:ext cx="1214440" cy="254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pSp>
        <p:nvGrpSpPr>
          <p:cNvPr id="7" name="Group 87"/>
          <p:cNvGrpSpPr>
            <a:grpSpLocks/>
          </p:cNvGrpSpPr>
          <p:nvPr/>
        </p:nvGrpSpPr>
        <p:grpSpPr bwMode="auto">
          <a:xfrm>
            <a:off x="4495800" y="4143375"/>
            <a:ext cx="3857625" cy="500063"/>
            <a:chOff x="4786316" y="4610111"/>
            <a:chExt cx="3857631" cy="500065"/>
          </a:xfrm>
        </p:grpSpPr>
        <p:sp>
          <p:nvSpPr>
            <p:cNvPr id="38234" name="TextBox 21"/>
            <p:cNvSpPr txBox="1">
              <a:spLocks noChangeArrowheads="1"/>
            </p:cNvSpPr>
            <p:nvPr/>
          </p:nvSpPr>
          <p:spPr bwMode="auto">
            <a:xfrm>
              <a:off x="5929322" y="4610111"/>
              <a:ext cx="271462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b="1" i="1">
                  <a:solidFill>
                    <a:srgbClr val="00B0F0"/>
                  </a:solidFill>
                  <a:latin typeface="Calibri" charset="0"/>
                </a:rPr>
                <a:t>T</a:t>
              </a:r>
              <a:r>
                <a:rPr lang="en-IE" b="1">
                  <a:solidFill>
                    <a:srgbClr val="00B0F0"/>
                  </a:solidFill>
                  <a:latin typeface="Calibri" charset="0"/>
                </a:rPr>
                <a:t>(</a:t>
              </a:r>
              <a:r>
                <a:rPr lang="en-IE" b="1" i="1">
                  <a:solidFill>
                    <a:srgbClr val="00B0F0"/>
                  </a:solidFill>
                  <a:latin typeface="Calibri" charset="0"/>
                </a:rPr>
                <a:t>i, j-</a:t>
              </a:r>
              <a:r>
                <a:rPr lang="en-IE" b="1">
                  <a:solidFill>
                    <a:srgbClr val="00B0F0"/>
                  </a:solidFill>
                  <a:latin typeface="Calibri" charset="0"/>
                </a:rPr>
                <a:t>1)</a:t>
              </a:r>
              <a:r>
                <a:rPr lang="en-IE" b="1" i="1">
                  <a:solidFill>
                    <a:srgbClr val="00B0F0"/>
                  </a:solidFill>
                  <a:latin typeface="Calibri" charset="0"/>
                </a:rPr>
                <a:t> = T</a:t>
              </a:r>
              <a:r>
                <a:rPr lang="en-IE" b="1">
                  <a:solidFill>
                    <a:srgbClr val="00B0F0"/>
                  </a:solidFill>
                  <a:latin typeface="Calibri" charset="0"/>
                </a:rPr>
                <a:t>(3,1)</a:t>
              </a:r>
            </a:p>
          </p:txBody>
        </p:sp>
        <p:cxnSp>
          <p:nvCxnSpPr>
            <p:cNvPr id="90" name="Straight Arrow Connector 89"/>
            <p:cNvCxnSpPr>
              <a:cxnSpLocks noChangeShapeType="1"/>
            </p:cNvCxnSpPr>
            <p:nvPr/>
          </p:nvCxnSpPr>
          <p:spPr bwMode="auto">
            <a:xfrm rot="10800000" flipV="1">
              <a:off x="4786316" y="4857762"/>
              <a:ext cx="1143002" cy="25241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pSp>
        <p:nvGrpSpPr>
          <p:cNvPr id="8" name="Group 56"/>
          <p:cNvGrpSpPr>
            <a:grpSpLocks/>
          </p:cNvGrpSpPr>
          <p:nvPr/>
        </p:nvGrpSpPr>
        <p:grpSpPr bwMode="auto">
          <a:xfrm>
            <a:off x="3067050" y="3657600"/>
            <a:ext cx="2428875" cy="369888"/>
            <a:chOff x="6415088" y="3929066"/>
            <a:chExt cx="2428875" cy="369329"/>
          </a:xfrm>
        </p:grpSpPr>
        <p:sp>
          <p:nvSpPr>
            <p:cNvPr id="38228" name="TextBox 19"/>
            <p:cNvSpPr txBox="1">
              <a:spLocks noChangeArrowheads="1"/>
            </p:cNvSpPr>
            <p:nvPr/>
          </p:nvSpPr>
          <p:spPr bwMode="auto">
            <a:xfrm>
              <a:off x="6415088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=0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29" name="TextBox 19"/>
            <p:cNvSpPr txBox="1">
              <a:spLocks noChangeArrowheads="1"/>
            </p:cNvSpPr>
            <p:nvPr/>
          </p:nvSpPr>
          <p:spPr bwMode="auto">
            <a:xfrm>
              <a:off x="6772276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=1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30" name="TextBox 19"/>
            <p:cNvSpPr txBox="1">
              <a:spLocks noChangeArrowheads="1"/>
            </p:cNvSpPr>
            <p:nvPr/>
          </p:nvSpPr>
          <p:spPr bwMode="auto">
            <a:xfrm>
              <a:off x="7200901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=2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31" name="TextBox 19"/>
            <p:cNvSpPr txBox="1">
              <a:spLocks noChangeArrowheads="1"/>
            </p:cNvSpPr>
            <p:nvPr/>
          </p:nvSpPr>
          <p:spPr bwMode="auto">
            <a:xfrm>
              <a:off x="7558089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=3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32" name="TextBox 19"/>
            <p:cNvSpPr txBox="1">
              <a:spLocks noChangeArrowheads="1"/>
            </p:cNvSpPr>
            <p:nvPr/>
          </p:nvSpPr>
          <p:spPr bwMode="auto">
            <a:xfrm>
              <a:off x="7986715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=4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33" name="TextBox 19"/>
            <p:cNvSpPr txBox="1">
              <a:spLocks noChangeArrowheads="1"/>
            </p:cNvSpPr>
            <p:nvPr/>
          </p:nvSpPr>
          <p:spPr bwMode="auto">
            <a:xfrm>
              <a:off x="8343901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=5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</p:grpSp>
      <p:grpSp>
        <p:nvGrpSpPr>
          <p:cNvPr id="9" name="Group 57"/>
          <p:cNvGrpSpPr>
            <a:grpSpLocks/>
          </p:cNvGrpSpPr>
          <p:nvPr/>
        </p:nvGrpSpPr>
        <p:grpSpPr bwMode="auto">
          <a:xfrm>
            <a:off x="2352675" y="4202113"/>
            <a:ext cx="500063" cy="2084387"/>
            <a:chOff x="5700713" y="4488424"/>
            <a:chExt cx="500063" cy="2083830"/>
          </a:xfrm>
        </p:grpSpPr>
        <p:sp>
          <p:nvSpPr>
            <p:cNvPr id="38222" name="TextBox 19"/>
            <p:cNvSpPr txBox="1">
              <a:spLocks noChangeArrowheads="1"/>
            </p:cNvSpPr>
            <p:nvPr/>
          </p:nvSpPr>
          <p:spPr bwMode="auto">
            <a:xfrm>
              <a:off x="5700713" y="4488424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=0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23" name="TextBox 19"/>
            <p:cNvSpPr txBox="1">
              <a:spLocks noChangeArrowheads="1"/>
            </p:cNvSpPr>
            <p:nvPr/>
          </p:nvSpPr>
          <p:spPr bwMode="auto">
            <a:xfrm>
              <a:off x="5700714" y="4845612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=1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24" name="TextBox 19"/>
            <p:cNvSpPr txBox="1">
              <a:spLocks noChangeArrowheads="1"/>
            </p:cNvSpPr>
            <p:nvPr/>
          </p:nvSpPr>
          <p:spPr bwMode="auto">
            <a:xfrm>
              <a:off x="5700713" y="5143504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=2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25" name="TextBox 19"/>
            <p:cNvSpPr txBox="1">
              <a:spLocks noChangeArrowheads="1"/>
            </p:cNvSpPr>
            <p:nvPr/>
          </p:nvSpPr>
          <p:spPr bwMode="auto">
            <a:xfrm>
              <a:off x="5700714" y="5488549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=3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26" name="TextBox 19"/>
            <p:cNvSpPr txBox="1">
              <a:spLocks noChangeArrowheads="1"/>
            </p:cNvSpPr>
            <p:nvPr/>
          </p:nvSpPr>
          <p:spPr bwMode="auto">
            <a:xfrm>
              <a:off x="5700713" y="5845737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=4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27" name="TextBox 19"/>
            <p:cNvSpPr txBox="1">
              <a:spLocks noChangeArrowheads="1"/>
            </p:cNvSpPr>
            <p:nvPr/>
          </p:nvSpPr>
          <p:spPr bwMode="auto">
            <a:xfrm>
              <a:off x="5700713" y="6202925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=5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</p:grpSp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523877" y="390546"/>
            <a:ext cx="8229600" cy="2170359"/>
          </a:xfrm>
        </p:spPr>
        <p:txBody>
          <a:bodyPr>
            <a:noAutofit/>
          </a:bodyPr>
          <a:lstStyle/>
          <a:p>
            <a:r>
              <a:rPr lang="en-IE" sz="1800" dirty="0">
                <a:latin typeface="Calibri" charset="0"/>
                <a:ea typeface="ＭＳ Ｐゴシック" charset="0"/>
                <a:cs typeface="Courier New" charset="0"/>
              </a:rPr>
              <a:t>The </a:t>
            </a:r>
            <a:r>
              <a:rPr lang="en-IE" sz="1800" b="1" dirty="0">
                <a:latin typeface="Calibri" charset="0"/>
                <a:ea typeface="ＭＳ Ｐゴシック" charset="0"/>
                <a:cs typeface="Courier New" charset="0"/>
              </a:rPr>
              <a:t>table </a:t>
            </a:r>
            <a:r>
              <a:rPr lang="en-IE" sz="1800" b="1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1800" b="1" dirty="0">
                <a:latin typeface="Calibri" charset="0"/>
                <a:ea typeface="ＭＳ Ｐゴシック" charset="0"/>
                <a:cs typeface="Courier New" charset="0"/>
              </a:rPr>
              <a:t> is then filled in using the recurrence </a:t>
            </a:r>
            <a:r>
              <a:rPr lang="en-IE" sz="1800" b="1" dirty="0" smtClean="0">
                <a:latin typeface="Calibri" charset="0"/>
                <a:ea typeface="ＭＳ Ｐゴシック" charset="0"/>
                <a:cs typeface="Courier New" charset="0"/>
              </a:rPr>
              <a:t>relation</a:t>
            </a:r>
            <a:r>
              <a:rPr lang="en-IE" sz="1800" dirty="0" smtClean="0">
                <a:latin typeface="Calibri" charset="0"/>
                <a:ea typeface="ＭＳ Ｐゴシック" charset="0"/>
                <a:cs typeface="Courier New" charset="0"/>
              </a:rPr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E" sz="14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14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14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14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14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14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1400" dirty="0">
                <a:latin typeface="Calibri" charset="0"/>
                <a:ea typeface="ＭＳ Ｐゴシック" charset="0"/>
              </a:rPr>
              <a:t>+ </a:t>
            </a:r>
            <a:r>
              <a:rPr lang="en-IE" sz="1400" i="1" dirty="0">
                <a:latin typeface="Calibri" charset="0"/>
                <a:ea typeface="ＭＳ Ｐゴシック" charset="0"/>
              </a:rPr>
              <a:t>σ</a:t>
            </a:r>
            <a:r>
              <a:rPr lang="en-IE" sz="1400" dirty="0">
                <a:latin typeface="Calibri" charset="0"/>
                <a:ea typeface="ＭＳ Ｐゴシック" charset="0"/>
              </a:rPr>
              <a:t>(</a:t>
            </a:r>
            <a:r>
              <a:rPr lang="en-IE" sz="1400" i="1" dirty="0">
                <a:latin typeface="Calibri" charset="0"/>
                <a:ea typeface="ＭＳ Ｐゴシック" charset="0"/>
              </a:rPr>
              <a:t>S</a:t>
            </a:r>
            <a:r>
              <a:rPr lang="en-IE" sz="14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1400" dirty="0">
                <a:latin typeface="Calibri" charset="0"/>
                <a:ea typeface="ＭＳ Ｐゴシック" charset="0"/>
              </a:rPr>
              <a:t>(</a:t>
            </a:r>
            <a:r>
              <a:rPr lang="en-IE" sz="1400" i="1" dirty="0">
                <a:latin typeface="Calibri" charset="0"/>
                <a:ea typeface="ＭＳ Ｐゴシック" charset="0"/>
              </a:rPr>
              <a:t>i</a:t>
            </a:r>
            <a:r>
              <a:rPr lang="en-IE" sz="1400" dirty="0">
                <a:latin typeface="Calibri" charset="0"/>
                <a:ea typeface="ＭＳ Ｐゴシック" charset="0"/>
              </a:rPr>
              <a:t>),</a:t>
            </a:r>
            <a:r>
              <a:rPr lang="en-IE" sz="1400" i="1" dirty="0">
                <a:latin typeface="Calibri" charset="0"/>
                <a:ea typeface="ＭＳ Ｐゴシック" charset="0"/>
              </a:rPr>
              <a:t> S</a:t>
            </a:r>
            <a:r>
              <a:rPr lang="en-IE" sz="14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1400" dirty="0">
                <a:latin typeface="Calibri" charset="0"/>
                <a:ea typeface="ＭＳ Ｐゴシック" charset="0"/>
              </a:rPr>
              <a:t>(</a:t>
            </a:r>
            <a:r>
              <a:rPr lang="en-IE" sz="1400" i="1" dirty="0">
                <a:latin typeface="Calibri" charset="0"/>
                <a:ea typeface="ＭＳ Ｐゴシック" charset="0"/>
              </a:rPr>
              <a:t>j</a:t>
            </a:r>
            <a:r>
              <a:rPr lang="en-IE" sz="1400" dirty="0">
                <a:latin typeface="Calibri" charset="0"/>
                <a:ea typeface="ＭＳ Ｐゴシック" charset="0"/>
              </a:rPr>
              <a:t>)</a:t>
            </a:r>
            <a:r>
              <a:rPr lang="en-IE" sz="1400" dirty="0" smtClean="0">
                <a:latin typeface="Calibri" charset="0"/>
                <a:ea typeface="ＭＳ Ｐゴシック" charset="0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E" sz="1400" b="1" i="1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14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14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14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14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14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1400" dirty="0">
                <a:latin typeface="Calibri" charset="0"/>
                <a:ea typeface="ＭＳ Ｐゴシック" charset="0"/>
                <a:cs typeface="ＭＳ Ｐゴシック" charset="0"/>
              </a:rPr>
              <a:t>+ gap </a:t>
            </a:r>
            <a:r>
              <a:rPr lang="en-IE" sz="1400" dirty="0" smtClean="0">
                <a:latin typeface="Calibri" charset="0"/>
                <a:ea typeface="ＭＳ Ｐゴシック" charset="0"/>
                <a:cs typeface="ＭＳ Ｐゴシック" charset="0"/>
              </a:rPr>
              <a:t>penalty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E" sz="14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14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14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14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14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14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14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</a:pP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This means that the value in cell </a:t>
            </a:r>
            <a:r>
              <a:rPr lang="en-IE" sz="18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18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18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18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18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18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is set to be the maximum of the three possibilities       </a:t>
            </a:r>
            <a:r>
              <a:rPr lang="en-IE" sz="1800" i="1" dirty="0"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  ,   </a:t>
            </a:r>
            <a:r>
              <a:rPr lang="en-IE" sz="1800" i="1" dirty="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  ,   </a:t>
            </a:r>
            <a:r>
              <a:rPr lang="en-IE" sz="1800" i="1" dirty="0">
                <a:latin typeface="Calibri" charset="0"/>
                <a:ea typeface="ＭＳ Ｐゴシック" charset="0"/>
                <a:cs typeface="ＭＳ Ｐゴシック" charset="0"/>
              </a:rPr>
              <a:t>3</a:t>
            </a:r>
            <a:endParaRPr lang="en-IE" sz="18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1800" i="1" dirty="0">
                <a:latin typeface="Calibri" charset="0"/>
                <a:ea typeface="ＭＳ Ｐゴシック" charset="0"/>
                <a:cs typeface="Courier New" charset="0"/>
              </a:rPr>
              <a:t>    </a:t>
            </a:r>
            <a:r>
              <a:rPr lang="en-IE" sz="1800" i="1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IE" sz="1800" b="1" i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1800" b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1800" b="1" i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1800" b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1800" b="1" i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1800" b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is the value in the </a:t>
            </a:r>
            <a:r>
              <a:rPr lang="en-IE" sz="1800" b="1" dirty="0">
                <a:latin typeface="Calibri" charset="0"/>
                <a:ea typeface="ＭＳ Ｐゴシック" charset="0"/>
                <a:cs typeface="ＭＳ Ｐゴシック" charset="0"/>
              </a:rPr>
              <a:t>previous column &amp; row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18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1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18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1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18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1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is the value in the </a:t>
            </a:r>
            <a:r>
              <a:rPr lang="en-IE" sz="1800" b="1" dirty="0">
                <a:latin typeface="Calibri" charset="0"/>
                <a:ea typeface="ＭＳ Ｐゴシック" charset="0"/>
                <a:cs typeface="ＭＳ Ｐゴシック" charset="0"/>
              </a:rPr>
              <a:t>previous column &amp; same row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18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18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18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18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18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18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18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is the value in the </a:t>
            </a:r>
            <a:r>
              <a:rPr lang="en-IE" sz="1800" b="1" dirty="0">
                <a:latin typeface="Calibri" charset="0"/>
                <a:ea typeface="ＭＳ Ｐゴシック" charset="0"/>
                <a:cs typeface="ＭＳ Ｐゴシック" charset="0"/>
              </a:rPr>
              <a:t>same column &amp; previous row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18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18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18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18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18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18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18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buFont typeface="Arial" charset="0"/>
              <a:buNone/>
            </a:pP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4007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274638"/>
            <a:ext cx="8229600" cy="452596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For example, say we decide to use +1 for matches, -1 for mismatches, and -2 for an insertion/deletion (gap)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N-W algorithm starts by 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Courier New" charset="0"/>
              </a:rPr>
              <a:t>initialising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 (setting the initial value of) </a:t>
            </a:r>
            <a:r>
              <a:rPr lang="en-IE" sz="20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Courier New" charset="0"/>
              </a:rPr>
              <a:t>(0,0) to zero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(1, 0)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(1,0) is set to the maximum of 3 possibilities: </a:t>
            </a:r>
            <a:endParaRPr lang="en-IE" sz="2000" dirty="0" smtClean="0">
              <a:latin typeface="Calibri" charset="0"/>
              <a:ea typeface="ＭＳ Ｐゴシック" charset="0"/>
              <a:cs typeface="Courier New" charset="0"/>
            </a:endParaRPr>
          </a:p>
          <a:p>
            <a:pPr lvl="1">
              <a:spcBef>
                <a:spcPct val="0"/>
              </a:spcBef>
            </a:pPr>
            <a:r>
              <a:rPr lang="en-IE" sz="16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16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16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16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16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16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1600" dirty="0">
                <a:latin typeface="Calibri" charset="0"/>
                <a:ea typeface="ＭＳ Ｐゴシック" charset="0"/>
              </a:rPr>
              <a:t>+ </a:t>
            </a:r>
            <a:r>
              <a:rPr lang="en-IE" sz="1600" i="1" dirty="0">
                <a:latin typeface="Calibri" charset="0"/>
                <a:ea typeface="ＭＳ Ｐゴシック" charset="0"/>
              </a:rPr>
              <a:t>σ</a:t>
            </a:r>
            <a:r>
              <a:rPr lang="en-IE" sz="1600" dirty="0">
                <a:latin typeface="Calibri" charset="0"/>
                <a:ea typeface="ＭＳ Ｐゴシック" charset="0"/>
              </a:rPr>
              <a:t>(</a:t>
            </a:r>
            <a:r>
              <a:rPr lang="en-IE" sz="1600" i="1" dirty="0">
                <a:latin typeface="Calibri" charset="0"/>
                <a:ea typeface="ＭＳ Ｐゴシック" charset="0"/>
              </a:rPr>
              <a:t>S</a:t>
            </a:r>
            <a:r>
              <a:rPr lang="en-IE" sz="16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1600" dirty="0">
                <a:latin typeface="Calibri" charset="0"/>
                <a:ea typeface="ＭＳ Ｐゴシック" charset="0"/>
              </a:rPr>
              <a:t>(</a:t>
            </a:r>
            <a:r>
              <a:rPr lang="en-IE" sz="1600" i="1" dirty="0">
                <a:latin typeface="Calibri" charset="0"/>
                <a:ea typeface="ＭＳ Ｐゴシック" charset="0"/>
              </a:rPr>
              <a:t>i</a:t>
            </a:r>
            <a:r>
              <a:rPr lang="en-IE" sz="1600" dirty="0">
                <a:latin typeface="Calibri" charset="0"/>
                <a:ea typeface="ＭＳ Ｐゴシック" charset="0"/>
              </a:rPr>
              <a:t>),</a:t>
            </a:r>
            <a:r>
              <a:rPr lang="en-IE" sz="1600" i="1" dirty="0">
                <a:latin typeface="Calibri" charset="0"/>
                <a:ea typeface="ＭＳ Ｐゴシック" charset="0"/>
              </a:rPr>
              <a:t> S</a:t>
            </a:r>
            <a:r>
              <a:rPr lang="en-IE" sz="16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1600" dirty="0">
                <a:latin typeface="Calibri" charset="0"/>
                <a:ea typeface="ＭＳ Ｐゴシック" charset="0"/>
              </a:rPr>
              <a:t>(</a:t>
            </a:r>
            <a:r>
              <a:rPr lang="en-IE" sz="1600" i="1" dirty="0">
                <a:latin typeface="Calibri" charset="0"/>
                <a:ea typeface="ＭＳ Ｐゴシック" charset="0"/>
              </a:rPr>
              <a:t>j</a:t>
            </a:r>
            <a:r>
              <a:rPr lang="en-IE" sz="1600" dirty="0">
                <a:latin typeface="Calibri" charset="0"/>
                <a:ea typeface="ＭＳ Ｐゴシック" charset="0"/>
              </a:rPr>
              <a:t>)) </a:t>
            </a:r>
            <a:endParaRPr lang="en-IE" sz="1600" dirty="0" smtClean="0">
              <a:latin typeface="Calibri" charset="0"/>
              <a:ea typeface="ＭＳ Ｐゴシック" charset="0"/>
            </a:endParaRPr>
          </a:p>
          <a:p>
            <a:pPr lvl="1">
              <a:spcBef>
                <a:spcPct val="0"/>
              </a:spcBef>
            </a:pPr>
            <a:r>
              <a:rPr lang="en-IE" sz="2000" b="1" i="1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penalty</a:t>
            </a:r>
          </a:p>
          <a:p>
            <a:pPr lvl="1">
              <a:spcBef>
                <a:spcPct val="0"/>
              </a:spcBef>
            </a:pPr>
            <a:r>
              <a:rPr lang="en-IE" sz="20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-2,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(1, 0) to -2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 was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(1, 0) :</a:t>
            </a:r>
          </a:p>
          <a:p>
            <a:pPr eaLnBrk="1" hangingPunct="1">
              <a:spcBef>
                <a:spcPct val="0"/>
              </a:spcBef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2835275" y="403860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2835275" y="403860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26" name="Left Brace 25"/>
          <p:cNvSpPr>
            <a:spLocks/>
          </p:cNvSpPr>
          <p:nvPr/>
        </p:nvSpPr>
        <p:spPr bwMode="auto">
          <a:xfrm>
            <a:off x="762000" y="1643063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4206547" y="1771035"/>
            <a:ext cx="2355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 dirty="0">
                <a:solidFill>
                  <a:srgbClr val="00B050"/>
                </a:solidFill>
                <a:latin typeface="Calibri" charset="0"/>
              </a:rPr>
              <a:t>Not defined here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4206547" y="2046287"/>
            <a:ext cx="1552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 dirty="0">
                <a:solidFill>
                  <a:srgbClr val="FF0000"/>
                </a:solidFill>
                <a:latin typeface="Calibri" charset="0"/>
              </a:rPr>
              <a:t>= 0 – 2 = -2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4206547" y="2277269"/>
            <a:ext cx="2355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 dirty="0">
                <a:solidFill>
                  <a:srgbClr val="00B0F0"/>
                </a:solidFill>
                <a:latin typeface="Calibri" charset="0"/>
              </a:rPr>
              <a:t>Not defined here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2835275" y="403860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rot="10800000">
            <a:off x="3500438" y="4467225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11" name="TextBox 10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0433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452596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(2, 0)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(2,0)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>
                <a:latin typeface="Calibri" charset="0"/>
                <a:ea typeface="ＭＳ Ｐゴシック" charset="0"/>
              </a:rPr>
              <a:t> 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	</a:t>
            </a:r>
            <a:r>
              <a:rPr lang="en-IE" sz="20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</a:t>
            </a:r>
            <a:r>
              <a:rPr lang="en-IE" sz="20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-4,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(2, 0) to -4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 was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(2, 0) :</a:t>
            </a:r>
          </a:p>
          <a:p>
            <a:pPr eaLnBrk="1" hangingPunct="1"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26" name="Left Brace 25"/>
          <p:cNvSpPr>
            <a:spLocks/>
          </p:cNvSpPr>
          <p:nvPr/>
        </p:nvSpPr>
        <p:spPr bwMode="auto">
          <a:xfrm>
            <a:off x="2224088" y="990600"/>
            <a:ext cx="214312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640388" y="1109663"/>
            <a:ext cx="2355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Not defined here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638800" y="1466850"/>
            <a:ext cx="1646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= -2 – 2 = -4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638800" y="1824038"/>
            <a:ext cx="2355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Not defined here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14" name="TextBox 13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0925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452596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(3, 0)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(3,0)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 smtClean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-6,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(3, 0) to -6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 was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(3, 0) :</a:t>
            </a:r>
          </a:p>
          <a:p>
            <a:pPr eaLnBrk="1" hangingPunct="1"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26" name="Left Brace 25"/>
          <p:cNvSpPr>
            <a:spLocks/>
          </p:cNvSpPr>
          <p:nvPr/>
        </p:nvSpPr>
        <p:spPr bwMode="auto">
          <a:xfrm>
            <a:off x="2209800" y="1066800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640388" y="1143000"/>
            <a:ext cx="235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Not defined here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638800" y="1500188"/>
            <a:ext cx="16462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= -4 – 2 = -6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638800" y="1857375"/>
            <a:ext cx="235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Not defined here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10800000">
            <a:off x="4286250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13" name="TextBox 12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5924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30972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(4, 0)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(4,0)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>
                <a:latin typeface="Calibri" charset="0"/>
                <a:ea typeface="ＭＳ Ｐゴシック" charset="0"/>
              </a:rPr>
              <a:t> 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	</a:t>
            </a:r>
            <a:r>
              <a:rPr lang="en-IE" sz="20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</a:t>
            </a:r>
            <a:r>
              <a:rPr lang="en-IE" sz="20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-8,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(4, 0) to -8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 was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(4, 0) :</a:t>
            </a:r>
          </a:p>
          <a:p>
            <a:pPr eaLnBrk="1" hangingPunct="1"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26" name="Left Brace 25"/>
          <p:cNvSpPr>
            <a:spLocks/>
          </p:cNvSpPr>
          <p:nvPr/>
        </p:nvSpPr>
        <p:spPr bwMode="auto">
          <a:xfrm>
            <a:off x="2133600" y="1066800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640388" y="1143000"/>
            <a:ext cx="235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Not defined here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638800" y="1500188"/>
            <a:ext cx="16462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= -6 – 2 = -8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638800" y="1857375"/>
            <a:ext cx="235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Not defined here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10800000">
            <a:off x="4286250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10800000">
            <a:off x="471487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20" name="TextBox 19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032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835275" y="3714750"/>
          <a:ext cx="2808288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461963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30972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(5, 0)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(5,0)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 smtClean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</a:t>
            </a:r>
            <a:r>
              <a:rPr lang="en-IE" sz="20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-10,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(5, 0) to -10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 was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(5, 0) :</a:t>
            </a:r>
          </a:p>
          <a:p>
            <a:pPr eaLnBrk="1" hangingPunct="1"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26" name="Left Brace 25"/>
          <p:cNvSpPr>
            <a:spLocks/>
          </p:cNvSpPr>
          <p:nvPr/>
        </p:nvSpPr>
        <p:spPr bwMode="auto">
          <a:xfrm>
            <a:off x="2209800" y="1066800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873750" y="990600"/>
            <a:ext cx="235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Not defined here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872163" y="1347788"/>
            <a:ext cx="18018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= -8 – 2 = -10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872163" y="1704975"/>
            <a:ext cx="235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Not defined here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10800000">
            <a:off x="4286250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10800000">
            <a:off x="471487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0800000">
            <a:off x="5072063" y="4143375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21" name="TextBox 20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5826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30972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(0, 1)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(0,1)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>
                <a:latin typeface="Calibri" charset="0"/>
                <a:ea typeface="ＭＳ Ｐゴシック" charset="0"/>
              </a:rPr>
              <a:t> 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	</a:t>
            </a:r>
            <a:r>
              <a:rPr lang="en-IE" sz="20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</a:t>
            </a:r>
            <a:r>
              <a:rPr lang="en-IE" sz="20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-2,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(0, 1) to -2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 was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(0, 1) :</a:t>
            </a:r>
          </a:p>
          <a:p>
            <a:pPr eaLnBrk="1" hangingPunct="1"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26" name="Left Brace 25"/>
          <p:cNvSpPr>
            <a:spLocks/>
          </p:cNvSpPr>
          <p:nvPr/>
        </p:nvSpPr>
        <p:spPr bwMode="auto">
          <a:xfrm>
            <a:off x="2209800" y="1066800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716588" y="1066800"/>
            <a:ext cx="235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Not defined here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715000" y="1423988"/>
            <a:ext cx="2355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Not defined here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715000" y="1781175"/>
            <a:ext cx="1552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= 0 – 2 = -2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10800000">
            <a:off x="4286250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10800000">
            <a:off x="471487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0800000">
            <a:off x="5072063" y="4143375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rot="16200000" flipV="1">
            <a:off x="317976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22" name="TextBox 21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0816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30972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(1, 1)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(1,1)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 smtClean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</a:t>
            </a:r>
            <a:r>
              <a:rPr lang="en-IE" sz="20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-1,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(1, 1) to -1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 was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(1, 1) :</a:t>
            </a:r>
          </a:p>
          <a:p>
            <a:pPr eaLnBrk="1" hangingPunct="1"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26" name="Left Brace 25"/>
          <p:cNvSpPr>
            <a:spLocks/>
          </p:cNvSpPr>
          <p:nvPr/>
        </p:nvSpPr>
        <p:spPr bwMode="auto">
          <a:xfrm>
            <a:off x="2209800" y="1066800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716588" y="1066800"/>
            <a:ext cx="1552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= 0 – 1 = -1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715000" y="1423988"/>
            <a:ext cx="1517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= -2 -2 = -4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715000" y="1781175"/>
            <a:ext cx="1517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= -2 -2 = -4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10800000">
            <a:off x="4286250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10800000">
            <a:off x="471487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0800000">
            <a:off x="5072063" y="4143375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rot="16200000" flipV="1">
            <a:off x="317976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13500000" flipV="1">
            <a:off x="354171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23" name="TextBox 22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7206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30972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(2, 1)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(2,1)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>
                <a:latin typeface="Calibri" charset="0"/>
                <a:ea typeface="ＭＳ Ｐゴシック" charset="0"/>
              </a:rPr>
              <a:t> 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	</a:t>
            </a:r>
            <a:r>
              <a:rPr lang="en-IE" sz="20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</a:t>
            </a:r>
            <a:r>
              <a:rPr lang="en-IE" sz="20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-3,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(2, 1) to -3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cells were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(2, 1) (two different cells here):</a:t>
            </a:r>
          </a:p>
          <a:p>
            <a:pPr eaLnBrk="1" hangingPunct="1"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26" name="Left Brace 25"/>
          <p:cNvSpPr>
            <a:spLocks/>
          </p:cNvSpPr>
          <p:nvPr/>
        </p:nvSpPr>
        <p:spPr bwMode="auto">
          <a:xfrm>
            <a:off x="2209800" y="1066800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716588" y="1066800"/>
            <a:ext cx="1517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= -2 -1 = -3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715000" y="1423988"/>
            <a:ext cx="15875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= -1 -2 = -3 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715000" y="1781175"/>
            <a:ext cx="1517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= -4 -2 = -6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10800000">
            <a:off x="4286250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10800000">
            <a:off x="471487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0800000">
            <a:off x="5072063" y="4143375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rot="16200000" flipV="1">
            <a:off x="317976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13500000" flipV="1">
            <a:off x="354171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rot="13500000" flipV="1">
            <a:off x="3959225" y="4494213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 rot="10800000">
            <a:off x="3929063" y="457041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0711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30972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(3, 1)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(3,1)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>
                <a:latin typeface="Calibri" charset="0"/>
                <a:ea typeface="ＭＳ Ｐゴシック" charset="0"/>
              </a:rPr>
              <a:t> 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	</a:t>
            </a:r>
            <a:r>
              <a:rPr lang="en-IE" sz="20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</a:t>
            </a:r>
            <a:r>
              <a:rPr lang="en-IE" sz="20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-5,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(3, 1) to -5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cells were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(3, 1) (two different cells here):</a:t>
            </a:r>
          </a:p>
          <a:p>
            <a:pPr eaLnBrk="1" hangingPunct="1"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26" name="Left Brace 25"/>
          <p:cNvSpPr>
            <a:spLocks/>
          </p:cNvSpPr>
          <p:nvPr/>
        </p:nvSpPr>
        <p:spPr bwMode="auto">
          <a:xfrm>
            <a:off x="2133600" y="1066800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716588" y="1066800"/>
            <a:ext cx="17256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= -4 -1 = -5   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715000" y="1423988"/>
            <a:ext cx="1517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= -3 -2 = -5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715000" y="1781175"/>
            <a:ext cx="1517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= -6 -2 = -8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10800000">
            <a:off x="4286250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10800000">
            <a:off x="471487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0800000">
            <a:off x="5072063" y="4143375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rot="16200000" flipV="1">
            <a:off x="317976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13500000" flipV="1">
            <a:off x="354171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rot="13500000" flipV="1">
            <a:off x="3959225" y="4494213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 rot="10800000">
            <a:off x="3929063" y="457041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 rot="13500000" flipV="1">
            <a:off x="4316413" y="449421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rot="10800000">
            <a:off x="4286250" y="4570413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25" name="TextBox 24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0985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Pairwise</a:t>
            </a:r>
            <a:r>
              <a:rPr lang="en-US" dirty="0" smtClean="0"/>
              <a:t> Sequence Alignment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AATGTGCCTTGTTATA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|||   ||| |||||</a:t>
            </a: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AAT---CCTAGTTAT-</a:t>
            </a: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/>
              <a:t>How to score an alignment?</a:t>
            </a:r>
          </a:p>
          <a:p>
            <a:r>
              <a:rPr lang="en-US" dirty="0" smtClean="0"/>
              <a:t>How to find the best alignment?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30972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(4, 1)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(4,1)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>
                <a:latin typeface="Calibri" charset="0"/>
                <a:ea typeface="ＭＳ Ｐゴシック" charset="0"/>
              </a:rPr>
              <a:t> 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	</a:t>
            </a:r>
            <a:r>
              <a:rPr lang="en-IE" sz="20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</a:t>
            </a:r>
            <a:r>
              <a:rPr lang="en-IE" sz="20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-7,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(4, 1) to -7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cells were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(4, 1) (two different cells here):</a:t>
            </a:r>
          </a:p>
          <a:p>
            <a:pPr eaLnBrk="1" hangingPunct="1"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26" name="Left Brace 25"/>
          <p:cNvSpPr>
            <a:spLocks/>
          </p:cNvSpPr>
          <p:nvPr/>
        </p:nvSpPr>
        <p:spPr bwMode="auto">
          <a:xfrm>
            <a:off x="2209800" y="990600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716588" y="1066800"/>
            <a:ext cx="1517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= -6 -1 = -7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715000" y="1423988"/>
            <a:ext cx="1517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= -5 -2 = -7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715000" y="1781175"/>
            <a:ext cx="1673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= -8 -2 = -10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10800000">
            <a:off x="4286250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10800000">
            <a:off x="471487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0800000">
            <a:off x="5072063" y="4143375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rot="16200000" flipV="1">
            <a:off x="317976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13500000" flipV="1">
            <a:off x="354171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rot="13500000" flipV="1">
            <a:off x="3959225" y="4494213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 rot="10800000">
            <a:off x="3929063" y="457041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 rot="13500000" flipV="1">
            <a:off x="4316413" y="449421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rot="10800000">
            <a:off x="4286250" y="4570413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 rot="13500000" flipV="1">
            <a:off x="4673600" y="4433888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rot="10800000">
            <a:off x="4643438" y="450056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33" name="TextBox 32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5974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30972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(5, 1)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(5,1)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>
                <a:latin typeface="Calibri" charset="0"/>
                <a:ea typeface="ＭＳ Ｐゴシック" charset="0"/>
              </a:rPr>
              <a:t> 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	</a:t>
            </a:r>
            <a:r>
              <a:rPr lang="en-IE" sz="20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-9,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(5, 1) to -9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cells were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(5, 1) (two different cells here):</a:t>
            </a:r>
          </a:p>
          <a:p>
            <a:pPr eaLnBrk="1" hangingPunct="1"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835275" y="371475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26" name="Left Brace 25"/>
          <p:cNvSpPr>
            <a:spLocks/>
          </p:cNvSpPr>
          <p:nvPr/>
        </p:nvSpPr>
        <p:spPr bwMode="auto">
          <a:xfrm>
            <a:off x="2224088" y="990600"/>
            <a:ext cx="214312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716588" y="1066800"/>
            <a:ext cx="1517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= -8 -1 = -9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715000" y="1423988"/>
            <a:ext cx="1517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= -7 -2 = -9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715000" y="1781175"/>
            <a:ext cx="1828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= -10 -2 = -12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10800000">
            <a:off x="4286250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10800000">
            <a:off x="471487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0800000">
            <a:off x="5072063" y="4143375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rot="16200000" flipV="1">
            <a:off x="317976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13500000" flipV="1">
            <a:off x="354171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rot="13500000" flipV="1">
            <a:off x="3959225" y="4494213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 rot="10800000">
            <a:off x="3929063" y="457041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 rot="13500000" flipV="1">
            <a:off x="4316413" y="449421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rot="10800000">
            <a:off x="4286250" y="4570413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 rot="13500000" flipV="1">
            <a:off x="4673600" y="4433888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rot="10800000">
            <a:off x="4643438" y="450056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rot="13500000" flipV="1">
            <a:off x="5102225" y="4433888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10800000">
            <a:off x="5072063" y="450056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35" name="TextBox 34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9523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2978150" y="1468438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" name="Table 89"/>
          <p:cNvGraphicFramePr>
            <a:graphicFrameLocks noGrp="1"/>
          </p:cNvGraphicFramePr>
          <p:nvPr/>
        </p:nvGraphicFramePr>
        <p:xfrm>
          <a:off x="2978150" y="145732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" name="Table 90"/>
          <p:cNvGraphicFramePr>
            <a:graphicFrameLocks noGrp="1"/>
          </p:cNvGraphicFramePr>
          <p:nvPr/>
        </p:nvGraphicFramePr>
        <p:xfrm>
          <a:off x="2978150" y="145097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le 91"/>
          <p:cNvGraphicFramePr>
            <a:graphicFrameLocks noGrp="1"/>
          </p:cNvGraphicFramePr>
          <p:nvPr/>
        </p:nvGraphicFramePr>
        <p:xfrm>
          <a:off x="2978150" y="145732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le 92"/>
          <p:cNvGraphicFramePr>
            <a:graphicFrameLocks noGrp="1"/>
          </p:cNvGraphicFramePr>
          <p:nvPr/>
        </p:nvGraphicFramePr>
        <p:xfrm>
          <a:off x="2978150" y="145732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le 93"/>
          <p:cNvGraphicFramePr>
            <a:graphicFrameLocks noGrp="1"/>
          </p:cNvGraphicFramePr>
          <p:nvPr/>
        </p:nvGraphicFramePr>
        <p:xfrm>
          <a:off x="2978150" y="145732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1036638"/>
            <a:ext cx="8229600" cy="531336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When we have filled in the whole of matrix 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, it looks like:</a:t>
            </a: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  <a:p>
            <a:pPr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endParaRPr lang="en-IE" sz="20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In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the 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traceback step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we use the filled-in matrix 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to work out the 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best alignment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between the two sequences 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&amp; 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We start at the bottom right cell of matrix 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We then follow the arrow to the previous cell used to calculate the best value for that cell</a:t>
            </a: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From there, follow the arrow to the previous cell... and so on..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95" name="Table 94"/>
          <p:cNvGraphicFramePr>
            <a:graphicFrameLocks noGrp="1"/>
          </p:cNvGraphicFramePr>
          <p:nvPr/>
        </p:nvGraphicFramePr>
        <p:xfrm>
          <a:off x="2978150" y="145732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le 95"/>
          <p:cNvGraphicFramePr>
            <a:graphicFrameLocks noGrp="1"/>
          </p:cNvGraphicFramePr>
          <p:nvPr/>
        </p:nvGraphicFramePr>
        <p:xfrm>
          <a:off x="2978150" y="145732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sp>
        <p:nvSpPr>
          <p:cNvPr id="69107" name="Title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IE">
                <a:latin typeface="Calibri" charset="0"/>
                <a:ea typeface="ＭＳ Ｐゴシック" charset="0"/>
                <a:cs typeface="ＭＳ Ｐゴシック" charset="0"/>
              </a:rPr>
              <a:t>N-W: the traceback step</a:t>
            </a:r>
            <a:endParaRPr lang="en-IE" i="1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88"/>
          <p:cNvGrpSpPr>
            <a:grpSpLocks/>
          </p:cNvGrpSpPr>
          <p:nvPr/>
        </p:nvGrpSpPr>
        <p:grpSpPr bwMode="auto">
          <a:xfrm>
            <a:off x="3429000" y="1901825"/>
            <a:ext cx="2000250" cy="2014538"/>
            <a:chOff x="3286116" y="1802435"/>
            <a:chExt cx="2000264" cy="2014579"/>
          </a:xfrm>
        </p:grpSpPr>
        <p:cxnSp>
          <p:nvCxnSpPr>
            <p:cNvPr id="28" name="Straight Arrow Connector 27"/>
            <p:cNvCxnSpPr>
              <a:cxnSpLocks noChangeShapeType="1"/>
            </p:cNvCxnSpPr>
            <p:nvPr/>
          </p:nvCxnSpPr>
          <p:spPr bwMode="auto">
            <a:xfrm rot="10800000">
              <a:off x="3500431" y="1802435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29" name="Straight Arrow Connector 28"/>
            <p:cNvCxnSpPr>
              <a:cxnSpLocks noChangeShapeType="1"/>
            </p:cNvCxnSpPr>
            <p:nvPr/>
          </p:nvCxnSpPr>
          <p:spPr bwMode="auto">
            <a:xfrm rot="10800000">
              <a:off x="3857620" y="1804023"/>
              <a:ext cx="214315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0" name="Straight Arrow Connector 29"/>
            <p:cNvCxnSpPr>
              <a:cxnSpLocks noChangeShapeType="1"/>
            </p:cNvCxnSpPr>
            <p:nvPr/>
          </p:nvCxnSpPr>
          <p:spPr bwMode="auto">
            <a:xfrm rot="10800000">
              <a:off x="4286248" y="1804023"/>
              <a:ext cx="214315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1" name="Straight Arrow Connector 30"/>
            <p:cNvCxnSpPr>
              <a:cxnSpLocks noChangeShapeType="1"/>
            </p:cNvCxnSpPr>
            <p:nvPr/>
          </p:nvCxnSpPr>
          <p:spPr bwMode="auto">
            <a:xfrm rot="10800000">
              <a:off x="4714876" y="1804023"/>
              <a:ext cx="214315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2" name="Straight Arrow Connector 31"/>
            <p:cNvCxnSpPr>
              <a:cxnSpLocks noChangeShapeType="1"/>
            </p:cNvCxnSpPr>
            <p:nvPr/>
          </p:nvCxnSpPr>
          <p:spPr bwMode="auto">
            <a:xfrm rot="10800000">
              <a:off x="5072067" y="1804023"/>
              <a:ext cx="214313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3" name="Straight Arrow Connector 32"/>
            <p:cNvCxnSpPr>
              <a:cxnSpLocks noChangeShapeType="1"/>
            </p:cNvCxnSpPr>
            <p:nvPr/>
          </p:nvCxnSpPr>
          <p:spPr bwMode="auto">
            <a:xfrm rot="16200000" flipV="1">
              <a:off x="3179751" y="2124705"/>
              <a:ext cx="214317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4" name="Straight Arrow Connector 33"/>
            <p:cNvCxnSpPr>
              <a:cxnSpLocks noChangeShapeType="1"/>
            </p:cNvCxnSpPr>
            <p:nvPr/>
          </p:nvCxnSpPr>
          <p:spPr bwMode="auto">
            <a:xfrm rot="13500000" flipV="1">
              <a:off x="3541706" y="2124705"/>
              <a:ext cx="214313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5" name="Straight Arrow Connector 34"/>
            <p:cNvCxnSpPr>
              <a:cxnSpLocks noChangeShapeType="1"/>
            </p:cNvCxnSpPr>
            <p:nvPr/>
          </p:nvCxnSpPr>
          <p:spPr bwMode="auto">
            <a:xfrm rot="13500000" flipV="1">
              <a:off x="3959221" y="2154867"/>
              <a:ext cx="214315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6" name="Straight Arrow Connector 35"/>
            <p:cNvCxnSpPr>
              <a:cxnSpLocks noChangeShapeType="1"/>
            </p:cNvCxnSpPr>
            <p:nvPr/>
          </p:nvCxnSpPr>
          <p:spPr bwMode="auto">
            <a:xfrm rot="10800000">
              <a:off x="3929059" y="2231069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9" name="Straight Arrow Connector 38"/>
            <p:cNvCxnSpPr>
              <a:cxnSpLocks noChangeShapeType="1"/>
            </p:cNvCxnSpPr>
            <p:nvPr/>
          </p:nvCxnSpPr>
          <p:spPr bwMode="auto">
            <a:xfrm rot="13500000" flipV="1">
              <a:off x="4316411" y="2154867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40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4286248" y="2231069"/>
              <a:ext cx="214315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41" name="Straight Arrow Connector 40"/>
            <p:cNvCxnSpPr>
              <a:cxnSpLocks noChangeShapeType="1"/>
            </p:cNvCxnSpPr>
            <p:nvPr/>
          </p:nvCxnSpPr>
          <p:spPr bwMode="auto">
            <a:xfrm rot="13500000" flipV="1">
              <a:off x="4673601" y="2094541"/>
              <a:ext cx="214315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42" name="Straight Arrow Connector 41"/>
            <p:cNvCxnSpPr>
              <a:cxnSpLocks noChangeShapeType="1"/>
            </p:cNvCxnSpPr>
            <p:nvPr/>
          </p:nvCxnSpPr>
          <p:spPr bwMode="auto">
            <a:xfrm rot="10800000">
              <a:off x="4643439" y="2161217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43" name="Straight Arrow Connector 42"/>
            <p:cNvCxnSpPr>
              <a:cxnSpLocks noChangeShapeType="1"/>
            </p:cNvCxnSpPr>
            <p:nvPr/>
          </p:nvCxnSpPr>
          <p:spPr bwMode="auto">
            <a:xfrm rot="13500000" flipV="1">
              <a:off x="5102229" y="2094541"/>
              <a:ext cx="214315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44" name="Straight Arrow Connector 43"/>
            <p:cNvCxnSpPr>
              <a:cxnSpLocks noChangeShapeType="1"/>
            </p:cNvCxnSpPr>
            <p:nvPr/>
          </p:nvCxnSpPr>
          <p:spPr bwMode="auto">
            <a:xfrm rot="10800000">
              <a:off x="5072067" y="2161217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57" name="Straight Arrow Connector 56"/>
            <p:cNvCxnSpPr>
              <a:cxnSpLocks noChangeShapeType="1"/>
            </p:cNvCxnSpPr>
            <p:nvPr/>
          </p:nvCxnSpPr>
          <p:spPr bwMode="auto">
            <a:xfrm rot="16200000" flipV="1">
              <a:off x="3179752" y="2475549"/>
              <a:ext cx="214316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58" name="Straight Arrow Connector 57"/>
            <p:cNvCxnSpPr>
              <a:cxnSpLocks noChangeShapeType="1"/>
            </p:cNvCxnSpPr>
            <p:nvPr/>
          </p:nvCxnSpPr>
          <p:spPr bwMode="auto">
            <a:xfrm rot="13500000" flipV="1">
              <a:off x="3530593" y="2505712"/>
              <a:ext cx="214315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59" name="Straight Arrow Connector 58"/>
            <p:cNvCxnSpPr>
              <a:cxnSpLocks noChangeShapeType="1"/>
            </p:cNvCxnSpPr>
            <p:nvPr/>
          </p:nvCxnSpPr>
          <p:spPr bwMode="auto">
            <a:xfrm rot="13500000" flipV="1">
              <a:off x="3887783" y="2515238"/>
              <a:ext cx="214313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0" name="Straight Arrow Connector 59"/>
            <p:cNvCxnSpPr>
              <a:cxnSpLocks noChangeShapeType="1"/>
            </p:cNvCxnSpPr>
            <p:nvPr/>
          </p:nvCxnSpPr>
          <p:spPr bwMode="auto">
            <a:xfrm rot="13500000" flipV="1">
              <a:off x="4316411" y="2515238"/>
              <a:ext cx="214313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1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4286248" y="2583501"/>
              <a:ext cx="214315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2" name="Straight Arrow Connector 61"/>
            <p:cNvCxnSpPr>
              <a:cxnSpLocks noChangeShapeType="1"/>
            </p:cNvCxnSpPr>
            <p:nvPr/>
          </p:nvCxnSpPr>
          <p:spPr bwMode="auto">
            <a:xfrm rot="13500000" flipV="1">
              <a:off x="4684714" y="2515238"/>
              <a:ext cx="214313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3" name="Straight Arrow Connector 62"/>
            <p:cNvCxnSpPr>
              <a:cxnSpLocks noChangeShapeType="1"/>
            </p:cNvCxnSpPr>
            <p:nvPr/>
          </p:nvCxnSpPr>
          <p:spPr bwMode="auto">
            <a:xfrm rot="13500000" flipV="1">
              <a:off x="5102229" y="2515238"/>
              <a:ext cx="214315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4" name="Straight Arrow Connector 63"/>
            <p:cNvCxnSpPr>
              <a:cxnSpLocks noChangeShapeType="1"/>
            </p:cNvCxnSpPr>
            <p:nvPr/>
          </p:nvCxnSpPr>
          <p:spPr bwMode="auto">
            <a:xfrm rot="10800000" flipV="1">
              <a:off x="5072067" y="2583501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5" name="Straight Arrow Connector 64"/>
            <p:cNvCxnSpPr>
              <a:cxnSpLocks noChangeShapeType="1"/>
            </p:cNvCxnSpPr>
            <p:nvPr/>
          </p:nvCxnSpPr>
          <p:spPr bwMode="auto">
            <a:xfrm rot="16200000" flipV="1">
              <a:off x="3179751" y="2893070"/>
              <a:ext cx="214317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7" name="Straight Arrow Connector 66"/>
            <p:cNvCxnSpPr>
              <a:cxnSpLocks noChangeShapeType="1"/>
            </p:cNvCxnSpPr>
            <p:nvPr/>
          </p:nvCxnSpPr>
          <p:spPr bwMode="auto">
            <a:xfrm rot="16200000" flipV="1">
              <a:off x="3606792" y="2893070"/>
              <a:ext cx="214317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8" name="Straight Arrow Connector 67"/>
            <p:cNvCxnSpPr>
              <a:cxnSpLocks noChangeShapeType="1"/>
            </p:cNvCxnSpPr>
            <p:nvPr/>
          </p:nvCxnSpPr>
          <p:spPr bwMode="auto">
            <a:xfrm rot="13500000" flipV="1">
              <a:off x="3898895" y="2923233"/>
              <a:ext cx="214315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9" name="Straight Arrow Connector 68"/>
            <p:cNvCxnSpPr>
              <a:cxnSpLocks noChangeShapeType="1"/>
            </p:cNvCxnSpPr>
            <p:nvPr/>
          </p:nvCxnSpPr>
          <p:spPr bwMode="auto">
            <a:xfrm rot="13500000" flipV="1">
              <a:off x="4316411" y="2923233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0" name="Straight Arrow Connector 69"/>
            <p:cNvCxnSpPr>
              <a:cxnSpLocks noChangeShapeType="1"/>
            </p:cNvCxnSpPr>
            <p:nvPr/>
          </p:nvCxnSpPr>
          <p:spPr bwMode="auto">
            <a:xfrm rot="13500000" flipV="1">
              <a:off x="4684714" y="2923233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1" name="Straight Arrow Connector 70"/>
            <p:cNvCxnSpPr>
              <a:cxnSpLocks noChangeShapeType="1"/>
            </p:cNvCxnSpPr>
            <p:nvPr/>
          </p:nvCxnSpPr>
          <p:spPr bwMode="auto">
            <a:xfrm rot="10800000" flipV="1">
              <a:off x="4643439" y="2999434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2" name="Straight Arrow Connector 71"/>
            <p:cNvCxnSpPr>
              <a:cxnSpLocks noChangeShapeType="1"/>
            </p:cNvCxnSpPr>
            <p:nvPr/>
          </p:nvCxnSpPr>
          <p:spPr bwMode="auto">
            <a:xfrm rot="13500000" flipV="1">
              <a:off x="5102229" y="2932758"/>
              <a:ext cx="214315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3" name="Straight Arrow Connector 72"/>
            <p:cNvCxnSpPr>
              <a:cxnSpLocks noChangeShapeType="1"/>
            </p:cNvCxnSpPr>
            <p:nvPr/>
          </p:nvCxnSpPr>
          <p:spPr bwMode="auto">
            <a:xfrm rot="16200000" flipV="1">
              <a:off x="3179751" y="3321704"/>
              <a:ext cx="214317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4" name="Straight Arrow Connector 73"/>
            <p:cNvCxnSpPr>
              <a:cxnSpLocks noChangeShapeType="1"/>
            </p:cNvCxnSpPr>
            <p:nvPr/>
          </p:nvCxnSpPr>
          <p:spPr bwMode="auto">
            <a:xfrm rot="16200000" flipV="1">
              <a:off x="3606792" y="3321704"/>
              <a:ext cx="214317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5" name="Straight Arrow Connector 74"/>
            <p:cNvCxnSpPr>
              <a:cxnSpLocks noChangeShapeType="1"/>
            </p:cNvCxnSpPr>
            <p:nvPr/>
          </p:nvCxnSpPr>
          <p:spPr bwMode="auto">
            <a:xfrm rot="13500000" flipV="1">
              <a:off x="3541706" y="3351867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6" name="Straight Arrow Connector 75"/>
            <p:cNvCxnSpPr>
              <a:cxnSpLocks noChangeShapeType="1"/>
            </p:cNvCxnSpPr>
            <p:nvPr/>
          </p:nvCxnSpPr>
          <p:spPr bwMode="auto">
            <a:xfrm rot="13500000" flipV="1">
              <a:off x="3887783" y="3289953"/>
              <a:ext cx="214313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7" name="Straight Arrow Connector 76"/>
            <p:cNvCxnSpPr>
              <a:cxnSpLocks noChangeShapeType="1"/>
            </p:cNvCxnSpPr>
            <p:nvPr/>
          </p:nvCxnSpPr>
          <p:spPr bwMode="auto">
            <a:xfrm rot="13500000" flipV="1">
              <a:off x="4244973" y="3289953"/>
              <a:ext cx="214315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8" name="Straight Arrow Connector 77"/>
            <p:cNvCxnSpPr>
              <a:cxnSpLocks noChangeShapeType="1"/>
            </p:cNvCxnSpPr>
            <p:nvPr/>
          </p:nvCxnSpPr>
          <p:spPr bwMode="auto">
            <a:xfrm rot="10800000" flipV="1">
              <a:off x="4643439" y="3356630"/>
              <a:ext cx="214313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9" name="Straight Arrow Connector 78"/>
            <p:cNvCxnSpPr>
              <a:cxnSpLocks noChangeShapeType="1"/>
            </p:cNvCxnSpPr>
            <p:nvPr/>
          </p:nvCxnSpPr>
          <p:spPr bwMode="auto">
            <a:xfrm rot="13500000" flipV="1">
              <a:off x="5102229" y="3289953"/>
              <a:ext cx="214315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80" name="Straight Arrow Connector 79"/>
            <p:cNvCxnSpPr>
              <a:cxnSpLocks noChangeShapeType="1"/>
            </p:cNvCxnSpPr>
            <p:nvPr/>
          </p:nvCxnSpPr>
          <p:spPr bwMode="auto">
            <a:xfrm rot="16200000" flipV="1">
              <a:off x="3179752" y="3678898"/>
              <a:ext cx="214316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81" name="Straight Arrow Connector 80"/>
            <p:cNvCxnSpPr>
              <a:cxnSpLocks noChangeShapeType="1"/>
            </p:cNvCxnSpPr>
            <p:nvPr/>
          </p:nvCxnSpPr>
          <p:spPr bwMode="auto">
            <a:xfrm rot="13500000" flipV="1">
              <a:off x="3530593" y="3709062"/>
              <a:ext cx="214315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82" name="Straight Arrow Connector 81"/>
            <p:cNvCxnSpPr>
              <a:cxnSpLocks noChangeShapeType="1"/>
            </p:cNvCxnSpPr>
            <p:nvPr/>
          </p:nvCxnSpPr>
          <p:spPr bwMode="auto">
            <a:xfrm rot="16200000" flipV="1">
              <a:off x="3608380" y="3678898"/>
              <a:ext cx="214316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84" name="Straight Arrow Connector 83"/>
            <p:cNvCxnSpPr>
              <a:cxnSpLocks noChangeShapeType="1"/>
            </p:cNvCxnSpPr>
            <p:nvPr/>
          </p:nvCxnSpPr>
          <p:spPr bwMode="auto">
            <a:xfrm rot="16200000" flipV="1">
              <a:off x="3965570" y="3678898"/>
              <a:ext cx="214316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85" name="Straight Arrow Connector 84"/>
            <p:cNvCxnSpPr>
              <a:cxnSpLocks noChangeShapeType="1"/>
            </p:cNvCxnSpPr>
            <p:nvPr/>
          </p:nvCxnSpPr>
          <p:spPr bwMode="auto">
            <a:xfrm rot="13500000" flipV="1">
              <a:off x="4316411" y="3709062"/>
              <a:ext cx="214313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86" name="Straight Arrow Connector 85"/>
            <p:cNvCxnSpPr>
              <a:cxnSpLocks noChangeShapeType="1"/>
            </p:cNvCxnSpPr>
            <p:nvPr/>
          </p:nvCxnSpPr>
          <p:spPr bwMode="auto">
            <a:xfrm rot="16200000" flipV="1">
              <a:off x="4392610" y="3678898"/>
              <a:ext cx="214316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87" name="Straight Arrow Connector 86"/>
            <p:cNvCxnSpPr>
              <a:cxnSpLocks noChangeShapeType="1"/>
            </p:cNvCxnSpPr>
            <p:nvPr/>
          </p:nvCxnSpPr>
          <p:spPr bwMode="auto">
            <a:xfrm rot="13500000" flipV="1">
              <a:off x="4673601" y="3709062"/>
              <a:ext cx="214315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88" name="Straight Arrow Connector 87"/>
            <p:cNvCxnSpPr>
              <a:cxnSpLocks noChangeShapeType="1"/>
            </p:cNvCxnSpPr>
            <p:nvPr/>
          </p:nvCxnSpPr>
          <p:spPr bwMode="auto">
            <a:xfrm rot="10800000">
              <a:off x="5072067" y="3785263"/>
              <a:ext cx="214313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sp>
        <p:nvSpPr>
          <p:cNvPr id="66" name="TextBox 65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6562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719138" y="2166938"/>
            <a:ext cx="8229600" cy="4525962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  <a:p>
            <a:pPr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The path through matrix 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is the 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traceback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(in pink here):</a:t>
            </a: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To work out the best alignment, follow the traceback </a:t>
            </a:r>
            <a:r>
              <a:rPr lang="en-IE" sz="20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from top left to bottom right, &amp; look at the letters aligned in each cell</a:t>
            </a: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Here the 1</a:t>
            </a:r>
            <a:r>
              <a:rPr lang="en-IE" sz="2000" baseline="30000" dirty="0">
                <a:latin typeface="Calibri" charset="0"/>
                <a:ea typeface="ＭＳ Ｐゴシック" charset="0"/>
                <a:cs typeface="ＭＳ Ｐゴシック" charset="0"/>
              </a:rPr>
              <a:t>st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cell doesn’t correspond to any letter</a:t>
            </a: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The 2</a:t>
            </a:r>
            <a:r>
              <a:rPr lang="en-IE" sz="2000" baseline="30000" dirty="0">
                <a:latin typeface="Calibri" charset="0"/>
                <a:ea typeface="ＭＳ Ｐゴシック" charset="0"/>
                <a:cs typeface="ＭＳ Ｐゴシック" charset="0"/>
              </a:rPr>
              <a:t>nd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cell is ‘A’ in sequence </a:t>
            </a:r>
            <a:r>
              <a:rPr lang="en-IE" sz="2000" b="1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but nothing in sequence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The 3</a:t>
            </a:r>
            <a:r>
              <a:rPr lang="en-IE" sz="2000" baseline="30000" dirty="0">
                <a:latin typeface="Calibri" charset="0"/>
                <a:ea typeface="ＭＳ Ｐゴシック" charset="0"/>
                <a:cs typeface="ＭＳ Ｐゴシック" charset="0"/>
              </a:rPr>
              <a:t>rd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cell is ‘T’ in sequence </a:t>
            </a:r>
            <a:r>
              <a:rPr lang="en-IE" sz="2000" b="1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and ‘T’ in sequence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endParaRPr lang="en-IE" sz="2000" i="1" baseline="-25000" dirty="0">
              <a:solidFill>
                <a:srgbClr val="00B05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The 4</a:t>
            </a:r>
            <a:r>
              <a:rPr lang="en-IE" sz="2000" baseline="30000" dirty="0">
                <a:latin typeface="Calibri" charset="0"/>
                <a:ea typeface="ＭＳ Ｐゴシック" charset="0"/>
                <a:cs typeface="ＭＳ Ｐゴシック" charset="0"/>
              </a:rPr>
              <a:t>th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cell is ‘C’ in sequence </a:t>
            </a:r>
            <a:r>
              <a:rPr lang="en-IE" sz="2000" b="1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and ‘G’ in sequence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2000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The 5</a:t>
            </a:r>
            <a:r>
              <a:rPr lang="en-IE" sz="2000" baseline="30000" dirty="0">
                <a:latin typeface="Calibri" charset="0"/>
                <a:ea typeface="ＭＳ Ｐゴシック" charset="0"/>
                <a:cs typeface="ＭＳ Ｐゴシック" charset="0"/>
              </a:rPr>
              <a:t>th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cell is ‘G’ in sequence </a:t>
            </a:r>
            <a:r>
              <a:rPr lang="en-IE" sz="2000" b="1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and ‘G’ in sequence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The 6</a:t>
            </a:r>
            <a:r>
              <a:rPr lang="en-IE" sz="2000" baseline="30000" dirty="0">
                <a:latin typeface="Calibri" charset="0"/>
                <a:ea typeface="ＭＳ Ｐゴシック" charset="0"/>
                <a:cs typeface="ＭＳ Ｐゴシック" charset="0"/>
              </a:rPr>
              <a:t>th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cell is ‘T’ in sequence </a:t>
            </a:r>
            <a:r>
              <a:rPr lang="en-IE" sz="2000" b="1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and ‘T’ in sequence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The 7</a:t>
            </a:r>
            <a:r>
              <a:rPr lang="en-IE" sz="2000" baseline="30000" dirty="0">
                <a:latin typeface="Calibri" charset="0"/>
                <a:ea typeface="ＭＳ Ｐゴシック" charset="0"/>
                <a:cs typeface="ＭＳ Ｐゴシック" charset="0"/>
              </a:rPr>
              <a:t>th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cell is nothing in sequence </a:t>
            </a:r>
            <a:r>
              <a:rPr lang="en-IE" sz="2000" b="1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and ‘G’ in sequence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96" name="Table 95"/>
          <p:cNvGraphicFramePr>
            <a:graphicFrameLocks noGrp="1"/>
          </p:cNvGraphicFramePr>
          <p:nvPr/>
        </p:nvGraphicFramePr>
        <p:xfrm>
          <a:off x="1500188" y="782638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/>
        </p:nvGraphicFramePr>
        <p:xfrm>
          <a:off x="1500188" y="77787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/>
        </p:nvGraphicFramePr>
        <p:xfrm>
          <a:off x="1500188" y="77787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le 96"/>
          <p:cNvGraphicFramePr>
            <a:graphicFrameLocks noGrp="1"/>
          </p:cNvGraphicFramePr>
          <p:nvPr/>
        </p:nvGraphicFramePr>
        <p:xfrm>
          <a:off x="1500188" y="77787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6497638" y="1639888"/>
            <a:ext cx="3381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sz="2000" b="1">
                <a:solidFill>
                  <a:srgbClr val="00B050"/>
                </a:solidFill>
                <a:latin typeface="Courier New" charset="0"/>
                <a:cs typeface="Courier New" charset="0"/>
              </a:rPr>
              <a:t>-</a:t>
            </a:r>
          </a:p>
          <a:p>
            <a:pPr eaLnBrk="1" hangingPunct="1"/>
            <a:endParaRPr lang="en-IE" sz="2000" b="1">
              <a:latin typeface="Courier New" charset="0"/>
              <a:cs typeface="Courier New" charset="0"/>
            </a:endParaRPr>
          </a:p>
          <a:p>
            <a:pPr eaLnBrk="1" hangingPunct="1"/>
            <a:r>
              <a:rPr lang="en-IE" sz="2000" b="1">
                <a:solidFill>
                  <a:srgbClr val="C00000"/>
                </a:solidFill>
                <a:latin typeface="Courier New" charset="0"/>
                <a:cs typeface="Courier New" charset="0"/>
              </a:rPr>
              <a:t>A</a:t>
            </a:r>
          </a:p>
          <a:p>
            <a:pPr eaLnBrk="1" hangingPunct="1"/>
            <a:endParaRPr lang="en-IE" sz="2000" b="1">
              <a:latin typeface="Courier New" charset="0"/>
              <a:cs typeface="Courier New" charset="0"/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6802438" y="1639888"/>
            <a:ext cx="3381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sz="2000" b="1">
                <a:solidFill>
                  <a:srgbClr val="00B050"/>
                </a:solidFill>
                <a:latin typeface="Courier New" charset="0"/>
                <a:cs typeface="Courier New" charset="0"/>
              </a:rPr>
              <a:t>T</a:t>
            </a:r>
          </a:p>
          <a:p>
            <a:pPr eaLnBrk="1" hangingPunct="1"/>
            <a:r>
              <a:rPr lang="en-IE" sz="2000" b="1">
                <a:latin typeface="Courier New" charset="0"/>
                <a:cs typeface="Courier New" charset="0"/>
              </a:rPr>
              <a:t>|</a:t>
            </a:r>
          </a:p>
          <a:p>
            <a:pPr eaLnBrk="1" hangingPunct="1"/>
            <a:r>
              <a:rPr lang="en-IE" sz="2000" b="1">
                <a:solidFill>
                  <a:srgbClr val="C00000"/>
                </a:solidFill>
                <a:latin typeface="Courier New" charset="0"/>
                <a:cs typeface="Courier New" charset="0"/>
              </a:rPr>
              <a:t>T</a:t>
            </a:r>
          </a:p>
          <a:p>
            <a:pPr eaLnBrk="1" hangingPunct="1"/>
            <a:endParaRPr lang="en-IE" sz="2000" b="1">
              <a:latin typeface="Courier New" charset="0"/>
              <a:cs typeface="Courier New" charset="0"/>
            </a:endParaRPr>
          </a:p>
        </p:txBody>
      </p:sp>
      <p:graphicFrame>
        <p:nvGraphicFramePr>
          <p:cNvPr id="100" name="Table 99"/>
          <p:cNvGraphicFramePr>
            <a:graphicFrameLocks noGrp="1"/>
          </p:cNvGraphicFramePr>
          <p:nvPr/>
        </p:nvGraphicFramePr>
        <p:xfrm>
          <a:off x="1500188" y="77787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7088188" y="1639888"/>
            <a:ext cx="3381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sz="2000" b="1">
                <a:solidFill>
                  <a:srgbClr val="00B050"/>
                </a:solidFill>
                <a:latin typeface="Courier New" charset="0"/>
                <a:cs typeface="Courier New" charset="0"/>
              </a:rPr>
              <a:t>G</a:t>
            </a:r>
          </a:p>
          <a:p>
            <a:pPr eaLnBrk="1" hangingPunct="1"/>
            <a:endParaRPr lang="en-IE" sz="2000" b="1">
              <a:latin typeface="Courier New" charset="0"/>
              <a:cs typeface="Courier New" charset="0"/>
            </a:endParaRPr>
          </a:p>
          <a:p>
            <a:pPr eaLnBrk="1" hangingPunct="1"/>
            <a:r>
              <a:rPr lang="en-IE" sz="2000" b="1">
                <a:solidFill>
                  <a:srgbClr val="C00000"/>
                </a:solidFill>
                <a:latin typeface="Courier New" charset="0"/>
                <a:cs typeface="Courier New" charset="0"/>
              </a:rPr>
              <a:t>C</a:t>
            </a:r>
          </a:p>
          <a:p>
            <a:pPr eaLnBrk="1" hangingPunct="1"/>
            <a:endParaRPr lang="en-IE" sz="2000" b="1">
              <a:latin typeface="Courier New" charset="0"/>
              <a:cs typeface="Courier New" charset="0"/>
            </a:endParaRPr>
          </a:p>
        </p:txBody>
      </p:sp>
      <p:graphicFrame>
        <p:nvGraphicFramePr>
          <p:cNvPr id="102" name="Table 101"/>
          <p:cNvGraphicFramePr>
            <a:graphicFrameLocks noGrp="1"/>
          </p:cNvGraphicFramePr>
          <p:nvPr/>
        </p:nvGraphicFramePr>
        <p:xfrm>
          <a:off x="1500188" y="77787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7373938" y="1639888"/>
            <a:ext cx="3381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sz="2000" b="1">
                <a:solidFill>
                  <a:srgbClr val="00B050"/>
                </a:solidFill>
                <a:latin typeface="Courier New" charset="0"/>
                <a:cs typeface="Courier New" charset="0"/>
              </a:rPr>
              <a:t>G</a:t>
            </a:r>
          </a:p>
          <a:p>
            <a:pPr eaLnBrk="1" hangingPunct="1"/>
            <a:r>
              <a:rPr lang="en-IE" sz="2000" b="1">
                <a:latin typeface="Courier New" charset="0"/>
                <a:cs typeface="Courier New" charset="0"/>
              </a:rPr>
              <a:t>|</a:t>
            </a:r>
          </a:p>
          <a:p>
            <a:pPr eaLnBrk="1" hangingPunct="1"/>
            <a:r>
              <a:rPr lang="en-IE" sz="2000" b="1">
                <a:solidFill>
                  <a:srgbClr val="C00000"/>
                </a:solidFill>
                <a:latin typeface="Courier New" charset="0"/>
                <a:cs typeface="Courier New" charset="0"/>
              </a:rPr>
              <a:t>G</a:t>
            </a:r>
          </a:p>
          <a:p>
            <a:pPr eaLnBrk="1" hangingPunct="1"/>
            <a:endParaRPr lang="en-IE" sz="2000" b="1">
              <a:latin typeface="Courier New" charset="0"/>
              <a:cs typeface="Courier New" charset="0"/>
            </a:endParaRPr>
          </a:p>
        </p:txBody>
      </p:sp>
      <p:graphicFrame>
        <p:nvGraphicFramePr>
          <p:cNvPr id="104" name="Table 103"/>
          <p:cNvGraphicFramePr>
            <a:graphicFrameLocks noGrp="1"/>
          </p:cNvGraphicFramePr>
          <p:nvPr/>
        </p:nvGraphicFramePr>
        <p:xfrm>
          <a:off x="1500188" y="77787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7659688" y="1639888"/>
            <a:ext cx="3381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sz="2000" b="1" dirty="0">
                <a:solidFill>
                  <a:srgbClr val="00B050"/>
                </a:solidFill>
                <a:latin typeface="Courier New" charset="0"/>
                <a:cs typeface="Courier New" charset="0"/>
              </a:rPr>
              <a:t>T</a:t>
            </a:r>
          </a:p>
          <a:p>
            <a:pPr eaLnBrk="1" hangingPunct="1"/>
            <a:r>
              <a:rPr lang="en-IE" sz="2000" b="1" dirty="0">
                <a:latin typeface="Courier New" charset="0"/>
                <a:cs typeface="Courier New" charset="0"/>
              </a:rPr>
              <a:t>|</a:t>
            </a:r>
          </a:p>
          <a:p>
            <a:pPr eaLnBrk="1" hangingPunct="1"/>
            <a:r>
              <a:rPr lang="en-IE" sz="2000" b="1" dirty="0">
                <a:solidFill>
                  <a:srgbClr val="C00000"/>
                </a:solidFill>
                <a:latin typeface="Courier New" charset="0"/>
                <a:cs typeface="Courier New" charset="0"/>
              </a:rPr>
              <a:t>T</a:t>
            </a:r>
          </a:p>
          <a:p>
            <a:pPr eaLnBrk="1" hangingPunct="1"/>
            <a:endParaRPr lang="en-IE" sz="2000" b="1" dirty="0">
              <a:latin typeface="Courier New" charset="0"/>
              <a:cs typeface="Courier New" charset="0"/>
            </a:endParaRPr>
          </a:p>
        </p:txBody>
      </p:sp>
      <p:graphicFrame>
        <p:nvGraphicFramePr>
          <p:cNvPr id="106" name="Table 105"/>
          <p:cNvGraphicFramePr>
            <a:graphicFrameLocks noGrp="1"/>
          </p:cNvGraphicFramePr>
          <p:nvPr/>
        </p:nvGraphicFramePr>
        <p:xfrm>
          <a:off x="1500188" y="77787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07" name="TextBox 106"/>
          <p:cNvSpPr txBox="1">
            <a:spLocks noChangeArrowheads="1"/>
          </p:cNvSpPr>
          <p:nvPr/>
        </p:nvSpPr>
        <p:spPr bwMode="auto">
          <a:xfrm>
            <a:off x="7945438" y="1639888"/>
            <a:ext cx="3381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sz="2000" b="1">
                <a:solidFill>
                  <a:srgbClr val="00B050"/>
                </a:solidFill>
                <a:latin typeface="Courier New" charset="0"/>
                <a:cs typeface="Courier New" charset="0"/>
              </a:rPr>
              <a:t>G</a:t>
            </a:r>
          </a:p>
          <a:p>
            <a:pPr eaLnBrk="1" hangingPunct="1"/>
            <a:endParaRPr lang="en-IE" sz="2000" b="1">
              <a:latin typeface="Courier New" charset="0"/>
              <a:cs typeface="Courier New" charset="0"/>
            </a:endParaRPr>
          </a:p>
          <a:p>
            <a:pPr eaLnBrk="1" hangingPunct="1"/>
            <a:r>
              <a:rPr lang="en-IE" sz="2000" b="1">
                <a:solidFill>
                  <a:srgbClr val="C00000"/>
                </a:solidFill>
                <a:latin typeface="Courier New" charset="0"/>
                <a:cs typeface="Courier New" charset="0"/>
              </a:rPr>
              <a:t>-</a:t>
            </a:r>
          </a:p>
          <a:p>
            <a:pPr eaLnBrk="1" hangingPunct="1"/>
            <a:endParaRPr lang="en-IE" sz="2000" b="1">
              <a:latin typeface="Courier New" charset="0"/>
              <a:cs typeface="Courier New" charset="0"/>
            </a:endParaRPr>
          </a:p>
        </p:txBody>
      </p:sp>
      <p:grpSp>
        <p:nvGrpSpPr>
          <p:cNvPr id="2" name="Group 111"/>
          <p:cNvGrpSpPr>
            <a:grpSpLocks/>
          </p:cNvGrpSpPr>
          <p:nvPr/>
        </p:nvGrpSpPr>
        <p:grpSpPr bwMode="auto">
          <a:xfrm>
            <a:off x="1143000" y="496888"/>
            <a:ext cx="2728913" cy="2586037"/>
            <a:chOff x="1142976" y="351494"/>
            <a:chExt cx="2728908" cy="2586032"/>
          </a:xfrm>
        </p:grpSpPr>
        <p:sp>
          <p:nvSpPr>
            <p:cNvPr id="71162" name="TextBox 109"/>
            <p:cNvSpPr txBox="1">
              <a:spLocks noChangeArrowheads="1"/>
            </p:cNvSpPr>
            <p:nvPr/>
          </p:nvSpPr>
          <p:spPr bwMode="auto">
            <a:xfrm>
              <a:off x="2428849" y="351494"/>
              <a:ext cx="1443035" cy="400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2000">
                  <a:latin typeface="Calibri" charset="0"/>
                </a:rPr>
                <a:t>sequence </a:t>
              </a:r>
              <a:r>
                <a:rPr lang="en-IE" sz="2000" i="1">
                  <a:latin typeface="Calibri" charset="0"/>
                </a:rPr>
                <a:t>S</a:t>
              </a:r>
              <a:r>
                <a:rPr lang="en-IE" sz="2000" i="1" baseline="-25000">
                  <a:latin typeface="Calibri" charset="0"/>
                </a:rPr>
                <a:t>1</a:t>
              </a:r>
            </a:p>
          </p:txBody>
        </p:sp>
        <p:sp>
          <p:nvSpPr>
            <p:cNvPr id="71163" name="TextBox 110"/>
            <p:cNvSpPr txBox="1">
              <a:spLocks noChangeArrowheads="1"/>
            </p:cNvSpPr>
            <p:nvPr/>
          </p:nvSpPr>
          <p:spPr bwMode="auto">
            <a:xfrm rot="-5400000">
              <a:off x="621483" y="2015985"/>
              <a:ext cx="1443034" cy="400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2000">
                  <a:latin typeface="Calibri" charset="0"/>
                </a:rPr>
                <a:t>sequence </a:t>
              </a:r>
              <a:r>
                <a:rPr lang="en-IE" sz="2000" i="1">
                  <a:latin typeface="Calibri" charset="0"/>
                </a:rPr>
                <a:t>S</a:t>
              </a:r>
              <a:r>
                <a:rPr lang="en-IE" sz="2000" i="1" baseline="-25000">
                  <a:latin typeface="Calibri" charset="0"/>
                </a:rPr>
                <a:t>2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0824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  <p:bldP spid="101" grpId="0"/>
      <p:bldP spid="103" grpId="0"/>
      <p:bldP spid="105" grpId="0"/>
      <p:bldP spid="10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Content Placeholder 2"/>
          <p:cNvSpPr>
            <a:spLocks noGrp="1"/>
          </p:cNvSpPr>
          <p:nvPr>
            <p:ph idx="1"/>
          </p:nvPr>
        </p:nvSpPr>
        <p:spPr>
          <a:xfrm>
            <a:off x="457200" y="214313"/>
            <a:ext cx="8229600" cy="5572125"/>
          </a:xfrm>
        </p:spPr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The Needleman-Wunsch algorithm uses an approach called </a:t>
            </a:r>
            <a:r>
              <a:rPr lang="en-IE" sz="28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dynamic programming (d.p.</a:t>
            </a:r>
            <a:r>
              <a:rPr lang="en-IE" sz="2800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</a:t>
            </a:r>
          </a:p>
          <a:p>
            <a:pPr lvl="1">
              <a:spcBef>
                <a:spcPct val="0"/>
              </a:spcBef>
            </a:pPr>
            <a:r>
              <a:rPr lang="en-IE" sz="2400" dirty="0" smtClean="0">
                <a:latin typeface="Calibri" charset="0"/>
                <a:ea typeface="ＭＳ Ｐゴシック" charset="0"/>
                <a:cs typeface="ＭＳ Ｐゴシック" charset="0"/>
              </a:rPr>
              <a:t>d.p</a:t>
            </a: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. algorithms solve problems by breaking a large problem into smaller </a:t>
            </a:r>
            <a:r>
              <a:rPr lang="en-IE" sz="2400" dirty="0" smtClean="0">
                <a:latin typeface="Calibri" charset="0"/>
                <a:ea typeface="ＭＳ Ｐゴシック" charset="0"/>
                <a:cs typeface="ＭＳ Ｐゴシック" charset="0"/>
              </a:rPr>
              <a:t>easy </a:t>
            </a: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problems of a similar </a:t>
            </a:r>
            <a:r>
              <a:rPr lang="en-IE" sz="2400" dirty="0" smtClean="0">
                <a:latin typeface="Calibri" charset="0"/>
                <a:ea typeface="ＭＳ Ｐゴシック" charset="0"/>
                <a:cs typeface="ＭＳ Ｐゴシック" charset="0"/>
              </a:rPr>
              <a:t>type</a:t>
            </a:r>
          </a:p>
          <a:p>
            <a:pPr eaLnBrk="1" hangingPunct="1">
              <a:spcBef>
                <a:spcPts val="1000"/>
              </a:spcBef>
            </a:pPr>
            <a:r>
              <a:rPr lang="en-IE" sz="2800" dirty="0" smtClean="0">
                <a:latin typeface="Calibri" charset="0"/>
                <a:ea typeface="ＭＳ Ｐゴシック" charset="0"/>
                <a:cs typeface="ＭＳ Ｐゴシック" charset="0"/>
              </a:rPr>
              <a:t>If 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S1 is </a:t>
            </a:r>
            <a:r>
              <a:rPr lang="en-IE" sz="28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m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 letters long, &amp; S2 is </a:t>
            </a:r>
            <a:r>
              <a:rPr lang="en-IE" sz="28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 letters long, we need to do this for all 	</a:t>
            </a:r>
            <a:r>
              <a:rPr lang="en-IE" sz="28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m×n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 possible subsequences of S1 and S2 </a:t>
            </a:r>
            <a:endParaRPr lang="en-IE" sz="28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>
              <a:spcBef>
                <a:spcPts val="1000"/>
              </a:spcBef>
            </a:pPr>
            <a:r>
              <a:rPr lang="en-IE" sz="2400" dirty="0" smtClean="0">
                <a:latin typeface="Calibri" charset="0"/>
                <a:ea typeface="ＭＳ Ｐゴシック" charset="0"/>
                <a:cs typeface="ＭＳ Ｐゴシック" charset="0"/>
              </a:rPr>
              <a:t>So </a:t>
            </a: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N-W takes time proportional to </a:t>
            </a:r>
            <a:r>
              <a:rPr lang="en-IE" sz="24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m×n</a:t>
            </a: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 to </a:t>
            </a:r>
            <a:r>
              <a:rPr lang="en-IE" sz="2400" dirty="0" smtClean="0">
                <a:latin typeface="Calibri" charset="0"/>
                <a:ea typeface="ＭＳ Ｐゴシック" charset="0"/>
                <a:cs typeface="ＭＳ Ｐゴシック" charset="0"/>
              </a:rPr>
              <a:t>run</a:t>
            </a: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2521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14375" y="3810000"/>
          <a:ext cx="2786063" cy="2726058"/>
        </p:xfrm>
        <a:graphic>
          <a:graphicData uri="http://schemas.openxmlformats.org/drawingml/2006/table">
            <a:tbl>
              <a:tblPr/>
              <a:tblGrid>
                <a:gridCol w="395288"/>
                <a:gridCol w="401637"/>
                <a:gridCol w="398463"/>
                <a:gridCol w="396875"/>
                <a:gridCol w="398462"/>
                <a:gridCol w="398463"/>
                <a:gridCol w="396875"/>
              </a:tblGrid>
              <a:tr h="320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714375" y="3810000"/>
          <a:ext cx="2786063" cy="2712720"/>
        </p:xfrm>
        <a:graphic>
          <a:graphicData uri="http://schemas.openxmlformats.org/drawingml/2006/table">
            <a:tbl>
              <a:tblPr/>
              <a:tblGrid>
                <a:gridCol w="395288"/>
                <a:gridCol w="401637"/>
                <a:gridCol w="398463"/>
                <a:gridCol w="396875"/>
                <a:gridCol w="398462"/>
                <a:gridCol w="398463"/>
                <a:gridCol w="396875"/>
              </a:tblGrid>
              <a:tr h="317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4318000" y="5738813"/>
            <a:ext cx="865188" cy="501650"/>
            <a:chOff x="4461239" y="5857892"/>
            <a:chExt cx="865588" cy="500860"/>
          </a:xfrm>
        </p:grpSpPr>
        <p:cxnSp>
          <p:nvCxnSpPr>
            <p:cNvPr id="26" name="Straight Arrow Connector 25"/>
            <p:cNvCxnSpPr>
              <a:cxnSpLocks noChangeShapeType="1"/>
            </p:cNvCxnSpPr>
            <p:nvPr/>
          </p:nvCxnSpPr>
          <p:spPr bwMode="auto">
            <a:xfrm rot="5400000" flipH="1" flipV="1">
              <a:off x="4212395" y="6108320"/>
              <a:ext cx="499275" cy="158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27" name="Straight Arrow Connector 26"/>
            <p:cNvCxnSpPr>
              <a:cxnSpLocks noChangeShapeType="1"/>
            </p:cNvCxnSpPr>
            <p:nvPr/>
          </p:nvCxnSpPr>
          <p:spPr bwMode="auto">
            <a:xfrm rot="5400000" flipH="1" flipV="1">
              <a:off x="4788926" y="6106735"/>
              <a:ext cx="499275" cy="158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28" name="Straight Arrow Connector 27"/>
            <p:cNvCxnSpPr>
              <a:cxnSpLocks noChangeShapeType="1"/>
            </p:cNvCxnSpPr>
            <p:nvPr/>
          </p:nvCxnSpPr>
          <p:spPr bwMode="auto">
            <a:xfrm rot="5400000" flipH="1" flipV="1">
              <a:off x="5076395" y="6106735"/>
              <a:ext cx="499275" cy="158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sp>
        <p:nvSpPr>
          <p:cNvPr id="9220" name="Content Placeholder 2"/>
          <p:cNvSpPr>
            <a:spLocks noGrp="1"/>
          </p:cNvSpPr>
          <p:nvPr>
            <p:ph idx="1"/>
          </p:nvPr>
        </p:nvSpPr>
        <p:spPr>
          <a:xfrm>
            <a:off x="457200" y="219075"/>
            <a:ext cx="8229600" cy="5572125"/>
          </a:xfrm>
        </p:spPr>
        <p:txBody>
          <a:bodyPr/>
          <a:lstStyle/>
          <a:p>
            <a:pPr eaLnBrk="1" hangingPunct="1"/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During the N-W algorithm we assign scores to 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alignments of subsequences of S1 and S2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	We store the score for an alignment of the 1st i letters of S1 to the first j 	letters of S2 in cell T(i, j)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	So, after filling T, the bottom right cell will contain the score for the </a:t>
            </a:r>
            <a:r>
              <a:rPr lang="en-IE" sz="1800" dirty="0" smtClean="0">
                <a:latin typeface="Calibri" charset="0"/>
                <a:ea typeface="ＭＳ Ｐゴシック" charset="0"/>
                <a:cs typeface="ＭＳ Ｐゴシック" charset="0"/>
              </a:rPr>
              <a:t>best 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alignment between S1 and S2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	This is just the sum of the scores for the matches, mismatches and </a:t>
            </a:r>
            <a:r>
              <a:rPr lang="en-IE" sz="1800" dirty="0" smtClean="0">
                <a:latin typeface="Calibri" charset="0"/>
                <a:ea typeface="ＭＳ Ｐゴシック" charset="0"/>
                <a:cs typeface="ＭＳ Ｐゴシック" charset="0"/>
              </a:rPr>
              <a:t>gaps 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in the best alignment: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	eg. the best alignment of ‘TGGTG’ and ‘ATCGT’ using a score of +1 for a </a:t>
            </a:r>
            <a:r>
              <a:rPr lang="en-IE" sz="1800" dirty="0" smtClean="0">
                <a:latin typeface="Calibri" charset="0"/>
                <a:ea typeface="ＭＳ Ｐゴシック" charset="0"/>
                <a:cs typeface="ＭＳ Ｐゴシック" charset="0"/>
              </a:rPr>
              <a:t>match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, -1 for a mismatch and -2 for a gap: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3857625" y="4732338"/>
            <a:ext cx="1785938" cy="1323975"/>
            <a:chOff x="4000474" y="4852058"/>
            <a:chExt cx="1785937" cy="1323975"/>
          </a:xfrm>
        </p:grpSpPr>
        <p:sp>
          <p:nvSpPr>
            <p:cNvPr id="78986" name="TextBox 9"/>
            <p:cNvSpPr txBox="1">
              <a:spLocks noChangeArrowheads="1"/>
            </p:cNvSpPr>
            <p:nvPr/>
          </p:nvSpPr>
          <p:spPr bwMode="auto">
            <a:xfrm>
              <a:off x="4000474" y="4852058"/>
              <a:ext cx="338137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2000" b="1">
                  <a:solidFill>
                    <a:srgbClr val="00B050"/>
                  </a:solidFill>
                  <a:latin typeface="Courier New" charset="0"/>
                  <a:cs typeface="Courier New" charset="0"/>
                </a:rPr>
                <a:t>-</a:t>
              </a:r>
            </a:p>
            <a:p>
              <a:pPr eaLnBrk="1" hangingPunct="1"/>
              <a:endParaRPr lang="en-IE" sz="2000" b="1">
                <a:latin typeface="Courier New" charset="0"/>
                <a:cs typeface="Courier New" charset="0"/>
              </a:endParaRPr>
            </a:p>
            <a:p>
              <a:pPr eaLnBrk="1" hangingPunct="1"/>
              <a:r>
                <a:rPr lang="en-IE" sz="2000" b="1">
                  <a:solidFill>
                    <a:srgbClr val="C00000"/>
                  </a:solidFill>
                  <a:latin typeface="Courier New" charset="0"/>
                  <a:cs typeface="Courier New" charset="0"/>
                </a:rPr>
                <a:t>A</a:t>
              </a:r>
            </a:p>
            <a:p>
              <a:pPr eaLnBrk="1" hangingPunct="1"/>
              <a:endParaRPr lang="en-IE" sz="2000" b="1">
                <a:latin typeface="Courier New" charset="0"/>
                <a:cs typeface="Courier New" charset="0"/>
              </a:endParaRPr>
            </a:p>
          </p:txBody>
        </p:sp>
        <p:sp>
          <p:nvSpPr>
            <p:cNvPr id="78987" name="TextBox 10"/>
            <p:cNvSpPr txBox="1">
              <a:spLocks noChangeArrowheads="1"/>
            </p:cNvSpPr>
            <p:nvPr/>
          </p:nvSpPr>
          <p:spPr bwMode="auto">
            <a:xfrm>
              <a:off x="4305274" y="4852058"/>
              <a:ext cx="338137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2000" b="1">
                  <a:solidFill>
                    <a:srgbClr val="00B050"/>
                  </a:solidFill>
                  <a:latin typeface="Courier New" charset="0"/>
                  <a:cs typeface="Courier New" charset="0"/>
                </a:rPr>
                <a:t>T</a:t>
              </a:r>
            </a:p>
            <a:p>
              <a:pPr eaLnBrk="1" hangingPunct="1"/>
              <a:r>
                <a:rPr lang="en-IE" sz="2000" b="1">
                  <a:latin typeface="Courier New" charset="0"/>
                  <a:cs typeface="Courier New" charset="0"/>
                </a:rPr>
                <a:t>|</a:t>
              </a:r>
            </a:p>
            <a:p>
              <a:pPr eaLnBrk="1" hangingPunct="1"/>
              <a:r>
                <a:rPr lang="en-IE" sz="2000" b="1">
                  <a:solidFill>
                    <a:srgbClr val="C00000"/>
                  </a:solidFill>
                  <a:latin typeface="Courier New" charset="0"/>
                  <a:cs typeface="Courier New" charset="0"/>
                </a:rPr>
                <a:t>T</a:t>
              </a:r>
            </a:p>
            <a:p>
              <a:pPr eaLnBrk="1" hangingPunct="1"/>
              <a:endParaRPr lang="en-IE" sz="2000" b="1">
                <a:latin typeface="Courier New" charset="0"/>
                <a:cs typeface="Courier New" charset="0"/>
              </a:endParaRPr>
            </a:p>
          </p:txBody>
        </p:sp>
        <p:sp>
          <p:nvSpPr>
            <p:cNvPr id="78988" name="TextBox 12"/>
            <p:cNvSpPr txBox="1">
              <a:spLocks noChangeArrowheads="1"/>
            </p:cNvSpPr>
            <p:nvPr/>
          </p:nvSpPr>
          <p:spPr bwMode="auto">
            <a:xfrm>
              <a:off x="4591024" y="4852058"/>
              <a:ext cx="338137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2000" b="1">
                  <a:solidFill>
                    <a:srgbClr val="00B050"/>
                  </a:solidFill>
                  <a:latin typeface="Courier New" charset="0"/>
                  <a:cs typeface="Courier New" charset="0"/>
                </a:rPr>
                <a:t>G</a:t>
              </a:r>
            </a:p>
            <a:p>
              <a:pPr eaLnBrk="1" hangingPunct="1"/>
              <a:endParaRPr lang="en-IE" sz="2000" b="1">
                <a:latin typeface="Courier New" charset="0"/>
                <a:cs typeface="Courier New" charset="0"/>
              </a:endParaRPr>
            </a:p>
            <a:p>
              <a:pPr eaLnBrk="1" hangingPunct="1"/>
              <a:r>
                <a:rPr lang="en-IE" sz="2000" b="1">
                  <a:solidFill>
                    <a:srgbClr val="C00000"/>
                  </a:solidFill>
                  <a:latin typeface="Courier New" charset="0"/>
                  <a:cs typeface="Courier New" charset="0"/>
                </a:rPr>
                <a:t>C</a:t>
              </a:r>
            </a:p>
            <a:p>
              <a:pPr eaLnBrk="1" hangingPunct="1"/>
              <a:endParaRPr lang="en-IE" sz="2000" b="1">
                <a:latin typeface="Courier New" charset="0"/>
                <a:cs typeface="Courier New" charset="0"/>
              </a:endParaRPr>
            </a:p>
          </p:txBody>
        </p:sp>
        <p:sp>
          <p:nvSpPr>
            <p:cNvPr id="78989" name="TextBox 14"/>
            <p:cNvSpPr txBox="1">
              <a:spLocks noChangeArrowheads="1"/>
            </p:cNvSpPr>
            <p:nvPr/>
          </p:nvSpPr>
          <p:spPr bwMode="auto">
            <a:xfrm>
              <a:off x="4876774" y="4852058"/>
              <a:ext cx="338137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2000" b="1">
                  <a:solidFill>
                    <a:srgbClr val="00B050"/>
                  </a:solidFill>
                  <a:latin typeface="Courier New" charset="0"/>
                  <a:cs typeface="Courier New" charset="0"/>
                </a:rPr>
                <a:t>G</a:t>
              </a:r>
            </a:p>
            <a:p>
              <a:pPr eaLnBrk="1" hangingPunct="1"/>
              <a:r>
                <a:rPr lang="en-IE" sz="2000" b="1">
                  <a:latin typeface="Courier New" charset="0"/>
                  <a:cs typeface="Courier New" charset="0"/>
                </a:rPr>
                <a:t>|</a:t>
              </a:r>
            </a:p>
            <a:p>
              <a:pPr eaLnBrk="1" hangingPunct="1"/>
              <a:r>
                <a:rPr lang="en-IE" sz="2000" b="1">
                  <a:solidFill>
                    <a:srgbClr val="C00000"/>
                  </a:solidFill>
                  <a:latin typeface="Courier New" charset="0"/>
                  <a:cs typeface="Courier New" charset="0"/>
                </a:rPr>
                <a:t>G</a:t>
              </a:r>
            </a:p>
            <a:p>
              <a:pPr eaLnBrk="1" hangingPunct="1"/>
              <a:endParaRPr lang="en-IE" sz="2000" b="1">
                <a:latin typeface="Courier New" charset="0"/>
                <a:cs typeface="Courier New" charset="0"/>
              </a:endParaRPr>
            </a:p>
          </p:txBody>
        </p:sp>
        <p:sp>
          <p:nvSpPr>
            <p:cNvPr id="78990" name="TextBox 16"/>
            <p:cNvSpPr txBox="1">
              <a:spLocks noChangeArrowheads="1"/>
            </p:cNvSpPr>
            <p:nvPr/>
          </p:nvSpPr>
          <p:spPr bwMode="auto">
            <a:xfrm>
              <a:off x="5162524" y="4852058"/>
              <a:ext cx="338137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2000" b="1">
                  <a:solidFill>
                    <a:srgbClr val="00B050"/>
                  </a:solidFill>
                  <a:latin typeface="Courier New" charset="0"/>
                  <a:cs typeface="Courier New" charset="0"/>
                </a:rPr>
                <a:t>T</a:t>
              </a:r>
            </a:p>
            <a:p>
              <a:pPr eaLnBrk="1" hangingPunct="1"/>
              <a:r>
                <a:rPr lang="en-IE" sz="2000" b="1">
                  <a:latin typeface="Courier New" charset="0"/>
                  <a:cs typeface="Courier New" charset="0"/>
                </a:rPr>
                <a:t>|</a:t>
              </a:r>
            </a:p>
            <a:p>
              <a:pPr eaLnBrk="1" hangingPunct="1"/>
              <a:r>
                <a:rPr lang="en-IE" sz="2000" b="1">
                  <a:solidFill>
                    <a:srgbClr val="C00000"/>
                  </a:solidFill>
                  <a:latin typeface="Courier New" charset="0"/>
                  <a:cs typeface="Courier New" charset="0"/>
                </a:rPr>
                <a:t>T</a:t>
              </a:r>
            </a:p>
            <a:p>
              <a:pPr eaLnBrk="1" hangingPunct="1"/>
              <a:endParaRPr lang="en-IE" sz="2000" b="1">
                <a:latin typeface="Courier New" charset="0"/>
                <a:cs typeface="Courier New" charset="0"/>
              </a:endParaRPr>
            </a:p>
          </p:txBody>
        </p:sp>
        <p:sp>
          <p:nvSpPr>
            <p:cNvPr id="78991" name="TextBox 18"/>
            <p:cNvSpPr txBox="1">
              <a:spLocks noChangeArrowheads="1"/>
            </p:cNvSpPr>
            <p:nvPr/>
          </p:nvSpPr>
          <p:spPr bwMode="auto">
            <a:xfrm>
              <a:off x="5448274" y="4852058"/>
              <a:ext cx="338137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2000" b="1">
                  <a:solidFill>
                    <a:srgbClr val="00B050"/>
                  </a:solidFill>
                  <a:latin typeface="Courier New" charset="0"/>
                  <a:cs typeface="Courier New" charset="0"/>
                </a:rPr>
                <a:t>G</a:t>
              </a:r>
            </a:p>
            <a:p>
              <a:pPr eaLnBrk="1" hangingPunct="1"/>
              <a:endParaRPr lang="en-IE" sz="2000" b="1">
                <a:latin typeface="Courier New" charset="0"/>
                <a:cs typeface="Courier New" charset="0"/>
              </a:endParaRPr>
            </a:p>
            <a:p>
              <a:pPr eaLnBrk="1" hangingPunct="1"/>
              <a:r>
                <a:rPr lang="en-IE" sz="2000" b="1">
                  <a:solidFill>
                    <a:srgbClr val="C00000"/>
                  </a:solidFill>
                  <a:latin typeface="Courier New" charset="0"/>
                  <a:cs typeface="Courier New" charset="0"/>
                </a:rPr>
                <a:t>-</a:t>
              </a:r>
            </a:p>
            <a:p>
              <a:pPr eaLnBrk="1" hangingPunct="1"/>
              <a:endParaRPr lang="en-IE" sz="2000" b="1">
                <a:latin typeface="Courier New" charset="0"/>
                <a:cs typeface="Courier New" charset="0"/>
              </a:endParaRPr>
            </a:p>
          </p:txBody>
        </p:sp>
      </p:grp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915025" y="3952875"/>
            <a:ext cx="3228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>
                <a:latin typeface="Calibri" charset="0"/>
              </a:rPr>
              <a:t>The best alignment has: 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929313" y="4276725"/>
            <a:ext cx="29860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>
                <a:latin typeface="Calibri" charset="0"/>
              </a:rPr>
              <a:t>• 3 matches (score +3)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5929313" y="4595813"/>
            <a:ext cx="3089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>
                <a:latin typeface="Calibri" charset="0"/>
              </a:rPr>
              <a:t>• 1 mismatch (score -1)</a:t>
            </a:r>
          </a:p>
        </p:txBody>
      </p: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rot="5400000" flipH="1" flipV="1">
            <a:off x="4357687" y="5989638"/>
            <a:ext cx="500063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929313" y="4919663"/>
            <a:ext cx="2438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>
                <a:latin typeface="Calibri" charset="0"/>
              </a:rPr>
              <a:t>• 2 gaps (score -4)</a:t>
            </a:r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4030663" y="5738813"/>
            <a:ext cx="1441450" cy="500062"/>
            <a:chOff x="4173239" y="5857892"/>
            <a:chExt cx="1441588" cy="500066"/>
          </a:xfrm>
        </p:grpSpPr>
        <p:cxnSp>
          <p:nvCxnSpPr>
            <p:cNvPr id="37" name="Straight Arrow Connector 36"/>
            <p:cNvCxnSpPr>
              <a:cxnSpLocks noChangeShapeType="1"/>
            </p:cNvCxnSpPr>
            <p:nvPr/>
          </p:nvCxnSpPr>
          <p:spPr bwMode="auto">
            <a:xfrm rot="5400000" flipH="1" flipV="1">
              <a:off x="5364000" y="6107131"/>
              <a:ext cx="500066" cy="158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8" name="Straight Arrow Connector 37"/>
            <p:cNvCxnSpPr>
              <a:cxnSpLocks noChangeShapeType="1"/>
            </p:cNvCxnSpPr>
            <p:nvPr/>
          </p:nvCxnSpPr>
          <p:spPr bwMode="auto">
            <a:xfrm rot="5400000" flipH="1" flipV="1">
              <a:off x="3924000" y="6107131"/>
              <a:ext cx="500066" cy="158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6148388" y="5276850"/>
            <a:ext cx="27098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>
                <a:latin typeface="Calibri" charset="0"/>
              </a:rPr>
              <a:t>→ Score = 3-1-4 = </a:t>
            </a:r>
            <a:r>
              <a:rPr lang="en-IE" b="1">
                <a:latin typeface="Calibri" charset="0"/>
              </a:rPr>
              <a:t>-2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6058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1" grpId="0"/>
      <p:bldP spid="36" grpId="0"/>
      <p:bldP spid="4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N-W alignment of</a:t>
            </a:r>
          </a:p>
          <a:p>
            <a:pPr lvl="1"/>
            <a:r>
              <a:rPr lang="en-US" dirty="0" smtClean="0"/>
              <a:t>Top: ATGCGT</a:t>
            </a:r>
          </a:p>
          <a:p>
            <a:pPr lvl="1"/>
            <a:r>
              <a:rPr lang="en-US" dirty="0" smtClean="0"/>
              <a:t>Bottom: GCCCGT</a:t>
            </a:r>
          </a:p>
          <a:p>
            <a:r>
              <a:rPr lang="en-US" dirty="0" smtClean="0"/>
              <a:t>Sub matrix: +1 for match, -1 for mismatch</a:t>
            </a:r>
          </a:p>
          <a:p>
            <a:r>
              <a:rPr lang="en-US" dirty="0" smtClean="0"/>
              <a:t>Gap = -1</a:t>
            </a:r>
          </a:p>
          <a:p>
            <a:r>
              <a:rPr lang="en-US" dirty="0" smtClean="0"/>
              <a:t>Recursion relation:</a:t>
            </a:r>
          </a:p>
          <a:p>
            <a:pPr lvl="1"/>
            <a:r>
              <a:rPr lang="en-US" b="1" dirty="0"/>
              <a:t>T(i-1, j-1) + </a:t>
            </a:r>
            <a:r>
              <a:rPr lang="en-US" b="1" dirty="0" smtClean="0">
                <a:solidFill>
                  <a:srgbClr val="FF0000"/>
                </a:solidFill>
              </a:rPr>
              <a:t>score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b="1" dirty="0"/>
              <a:t>T(i-1, j) + </a:t>
            </a:r>
            <a:r>
              <a:rPr lang="en-US" b="1" dirty="0" smtClean="0">
                <a:solidFill>
                  <a:srgbClr val="FF0000"/>
                </a:solidFill>
              </a:rPr>
              <a:t>gap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b="1" dirty="0"/>
              <a:t>T(</a:t>
            </a:r>
            <a:r>
              <a:rPr lang="en-US" b="1" dirty="0" err="1"/>
              <a:t>i</a:t>
            </a:r>
            <a:r>
              <a:rPr lang="en-US" b="1" dirty="0"/>
              <a:t>, j-1) + </a:t>
            </a:r>
            <a:r>
              <a:rPr lang="en-US" b="1" dirty="0" smtClean="0">
                <a:solidFill>
                  <a:srgbClr val="FF0000"/>
                </a:solidFill>
              </a:rPr>
              <a:t>gap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19435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Global versus Local alignment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1433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4-02-18 at 2.54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1117600"/>
            <a:ext cx="9144000" cy="46169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2600" y="6159500"/>
            <a:ext cx="191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Bioalgorithms.info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8088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Local Alignment using Smith-Waterman(1981)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like N-W Except: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Edges are initialized to 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Maximum score is never less than 0.  No pointer unless score recorded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Traceback</a:t>
            </a:r>
            <a:r>
              <a:rPr lang="en-US" dirty="0" smtClean="0"/>
              <a:t> starts from the highest score in the matrix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Hamming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metric to compare sequences (DNA, amino acids, text, binary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How many substitutions between strings?</a:t>
            </a:r>
          </a:p>
          <a:p>
            <a:pPr lvl="1"/>
            <a:r>
              <a:rPr lang="en-US" dirty="0" smtClean="0"/>
              <a:t>Or: How many substitutions necessary to change string to string 2?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67182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N-W matrix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75849216"/>
              </p:ext>
            </p:extLst>
          </p:nvPr>
        </p:nvGraphicFramePr>
        <p:xfrm>
          <a:off x="1524000" y="1754540"/>
          <a:ext cx="6096000" cy="4450080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2675541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48513" y="2433263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621485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094457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636963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154809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627781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248709" y="2433263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721681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194653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371743" y="2466312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405290" y="287316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405290" y="3280024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405290" y="3686880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405290" y="4093736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435395" y="4422424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435395" y="4775001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458616" y="5127578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468069" y="5413804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468069" y="5766381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2827941" y="259354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100753" y="2803817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6569281" y="2803817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194653" y="2803817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3318689" y="26236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3857971" y="26236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330943" y="260552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4873449" y="26236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5392297" y="254191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5938028" y="256006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2766293" y="2886011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3343349" y="289097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3773885" y="294671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4330943" y="2949625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4873449" y="294671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5421183" y="294671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5953799" y="295947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248709" y="3207759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721681" y="3207759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7194653" y="3239096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2790953" y="32800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3259263" y="330519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3857971" y="334363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4265854" y="328850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4636963" y="353448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5109935" y="3534992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5853942" y="329072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6401109" y="331974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6889853" y="335655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7194653" y="3534992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 flipV="1">
            <a:off x="2766294" y="368688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3320695" y="368688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3773452" y="368688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4330943" y="371205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4789363" y="371205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5337097" y="370811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5853725" y="371205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6369349" y="371205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6846982" y="370811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7194653" y="3930031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2790953" y="409082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 flipV="1">
            <a:off x="3318689" y="409373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3792882" y="402720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4408145" y="403610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4803915" y="4027206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 flipV="1">
            <a:off x="5285776" y="403610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5785627" y="403610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6317023" y="4045525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6889853" y="409972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7347053" y="4109139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 flipV="1">
            <a:off x="2918694" y="443081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 flipV="1">
            <a:off x="3384999" y="443081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3857971" y="4406744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4324059" y="444321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 flipV="1">
            <a:off x="4810582" y="443173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5323769" y="4443217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 flipV="1">
            <a:off x="5769856" y="44224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164623" y="467506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H="1">
            <a:off x="6686696" y="467506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 flipV="1">
            <a:off x="7415150" y="444321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 flipV="1">
            <a:off x="2875039" y="4775001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 flipV="1">
            <a:off x="3347795" y="4800173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3861196" y="4751699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 flipV="1">
            <a:off x="4369937" y="4838615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 flipV="1">
            <a:off x="4821693" y="479022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 flipV="1">
            <a:off x="5337097" y="482866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 flipV="1">
            <a:off x="5796520" y="4816335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6164623" y="500615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6721681" y="500615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7205545" y="500615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 flipV="1">
            <a:off x="2859267" y="51275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 flipV="1">
            <a:off x="3343349" y="517218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 flipV="1">
            <a:off x="3861196" y="519873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 flipV="1">
            <a:off x="4324059" y="519119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 flipV="1">
            <a:off x="4859901" y="517218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V="1">
            <a:off x="5475381" y="512867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5931145" y="512345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 flipV="1">
            <a:off x="6317023" y="5176279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 flipV="1">
            <a:off x="6904405" y="519873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H="1">
            <a:off x="7301308" y="5419939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 flipV="1">
            <a:off x="2851383" y="548726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2879485" y="595166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H="1" flipV="1">
            <a:off x="3347795" y="55508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H="1" flipV="1">
            <a:off x="3916178" y="55508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4492231" y="5487264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 flipV="1">
            <a:off x="4775815" y="55508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5477389" y="5480155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H="1" flipV="1">
            <a:off x="5869713" y="55508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 flipV="1">
            <a:off x="6369349" y="5545043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 flipV="1">
            <a:off x="6827595" y="553920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H="1" flipV="1">
            <a:off x="7361605" y="5573996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H="1" flipV="1">
            <a:off x="3384999" y="582444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3961054" y="5864502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V="1">
            <a:off x="4499115" y="5824440"/>
            <a:ext cx="7668" cy="312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 flipV="1">
            <a:off x="4928215" y="595166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 flipV="1">
            <a:off x="5421183" y="588805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 flipV="1">
            <a:off x="5902827" y="59234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H="1" flipV="1">
            <a:off x="6326913" y="589679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 flipV="1">
            <a:off x="6853648" y="5859810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H="1" flipV="1">
            <a:off x="7385395" y="5923424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4131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N-W matrix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86416354"/>
              </p:ext>
            </p:extLst>
          </p:nvPr>
        </p:nvGraphicFramePr>
        <p:xfrm>
          <a:off x="1524000" y="1754540"/>
          <a:ext cx="6096000" cy="4450080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2675541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48513" y="2433263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621485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094457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636963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154809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627781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248709" y="2433263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721681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194653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371743" y="2466312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405290" y="287316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405290" y="3280024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405290" y="3686880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405290" y="4093736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435395" y="4422424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435395" y="4775001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458616" y="5127578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468069" y="5413804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468069" y="5766381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2827941" y="259354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100753" y="2803817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6569281" y="2803817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194653" y="2803817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3318689" y="26236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3857971" y="26236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330943" y="260552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4873449" y="26236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5392297" y="254191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5938028" y="256006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2766293" y="2886011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3343349" y="289097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3773885" y="294671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4330943" y="2949625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4873449" y="294671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5421183" y="294671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5953799" y="295947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248709" y="3207759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721681" y="3207759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7194653" y="3239096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2790953" y="32800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3259263" y="330519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3857971" y="334363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4265854" y="328850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4636963" y="353448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5109935" y="3534992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5853942" y="329072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6401109" y="331974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6889853" y="335655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7194653" y="3534992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 flipV="1">
            <a:off x="2766294" y="368688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3320695" y="368688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3773452" y="368688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4330943" y="371205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4789363" y="371205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5337097" y="370811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5853725" y="371205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6369349" y="371205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6846982" y="370811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7194653" y="3930031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2790953" y="409082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 flipV="1">
            <a:off x="3318689" y="409373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3792882" y="402720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4408145" y="403610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4803915" y="4027206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 flipV="1">
            <a:off x="5285776" y="403610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5785627" y="403610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6317023" y="4045525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6889853" y="409972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7347053" y="4109139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 flipV="1">
            <a:off x="2918694" y="443081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 flipV="1">
            <a:off x="3384999" y="443081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3857971" y="4406744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4324059" y="444321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 flipV="1">
            <a:off x="4810582" y="443173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5323769" y="4443217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 flipV="1">
            <a:off x="5769856" y="44224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164623" y="467506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H="1">
            <a:off x="6686696" y="467506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 flipV="1">
            <a:off x="7415150" y="444321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 flipV="1">
            <a:off x="2875039" y="4775001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 flipV="1">
            <a:off x="3347795" y="4800173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3861196" y="4751699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 flipV="1">
            <a:off x="4369937" y="4838615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 flipV="1">
            <a:off x="4821693" y="479022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 flipV="1">
            <a:off x="5337097" y="482866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 flipV="1">
            <a:off x="5796520" y="4816335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6164623" y="500615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6721681" y="500615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7205545" y="500615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 flipV="1">
            <a:off x="2859267" y="51275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 flipV="1">
            <a:off x="3343349" y="517218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 flipV="1">
            <a:off x="3861196" y="519873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 flipV="1">
            <a:off x="4324059" y="519119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 flipV="1">
            <a:off x="4859901" y="517218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V="1">
            <a:off x="5475381" y="512867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5931145" y="512345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 flipV="1">
            <a:off x="6317023" y="5176279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 flipV="1">
            <a:off x="6904405" y="519873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H="1">
            <a:off x="7301308" y="5419939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 flipV="1">
            <a:off x="2851383" y="548726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2879485" y="595166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H="1" flipV="1">
            <a:off x="3347795" y="55508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H="1" flipV="1">
            <a:off x="3916178" y="55508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4492231" y="5487264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 flipV="1">
            <a:off x="4775815" y="55508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5477389" y="5480155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H="1" flipV="1">
            <a:off x="5869713" y="55508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 flipV="1">
            <a:off x="6369349" y="5545043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 flipV="1">
            <a:off x="6827595" y="553920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H="1" flipV="1">
            <a:off x="7361605" y="5573996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H="1" flipV="1">
            <a:off x="3384999" y="582444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3961054" y="5864502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V="1">
            <a:off x="4499115" y="5824440"/>
            <a:ext cx="7668" cy="312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 flipV="1">
            <a:off x="4928215" y="595166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 flipV="1">
            <a:off x="5421183" y="588805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 flipV="1">
            <a:off x="5902827" y="59234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H="1" flipV="1">
            <a:off x="6326913" y="589679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 flipV="1">
            <a:off x="6853648" y="5859810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H="1" flipV="1">
            <a:off x="7385395" y="5923424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4131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S-W matrix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41765852"/>
              </p:ext>
            </p:extLst>
          </p:nvPr>
        </p:nvGraphicFramePr>
        <p:xfrm>
          <a:off x="1524000" y="1754540"/>
          <a:ext cx="6096000" cy="4450080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6" name="Straight Arrow Connector 95"/>
          <p:cNvCxnSpPr/>
          <p:nvPr/>
        </p:nvCxnSpPr>
        <p:spPr>
          <a:xfrm flipH="1" flipV="1">
            <a:off x="5264170" y="444759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 flipV="1">
            <a:off x="5796520" y="4816335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5931145" y="512345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 flipV="1">
            <a:off x="6317023" y="5176279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 flipV="1">
            <a:off x="6904405" y="519873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 flipV="1">
            <a:off x="6827595" y="553920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 flipV="1">
            <a:off x="5236456" y="25809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 flipV="1">
            <a:off x="5796520" y="2607789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 flipV="1">
            <a:off x="5776440" y="445030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 flipV="1">
            <a:off x="5348256" y="29873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H="1" flipV="1">
            <a:off x="5864834" y="29873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H="1" flipV="1">
            <a:off x="4281456" y="33208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 flipV="1">
            <a:off x="6334041" y="33208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flipH="1" flipV="1">
            <a:off x="6784664" y="334597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 flipV="1">
            <a:off x="4349770" y="37399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6354797" y="37399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H="1" flipV="1">
            <a:off x="6808865" y="37399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H="1">
            <a:off x="7141022" y="3894887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 flipV="1">
            <a:off x="3790970" y="401953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flipH="1" flipV="1">
            <a:off x="7277519" y="408314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 flipV="1">
            <a:off x="7445691" y="4447596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H="1" flipV="1">
            <a:off x="5332484" y="487892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H="1" flipV="1">
            <a:off x="4265684" y="5176279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 flipH="1" flipV="1">
            <a:off x="3813112" y="5545043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 flipH="1" flipV="1">
            <a:off x="3875056" y="589679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H="1" flipV="1">
            <a:off x="7277519" y="5862922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5147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S-W matrix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83868729"/>
              </p:ext>
            </p:extLst>
          </p:nvPr>
        </p:nvGraphicFramePr>
        <p:xfrm>
          <a:off x="1524000" y="1754540"/>
          <a:ext cx="6096000" cy="4450080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6" name="Straight Arrow Connector 95"/>
          <p:cNvCxnSpPr/>
          <p:nvPr/>
        </p:nvCxnSpPr>
        <p:spPr>
          <a:xfrm flipH="1" flipV="1">
            <a:off x="5264170" y="444759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 flipV="1">
            <a:off x="5796520" y="4816335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5931145" y="512345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 flipV="1">
            <a:off x="6317023" y="5176279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 flipV="1">
            <a:off x="6904405" y="519873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 flipV="1">
            <a:off x="6827595" y="553920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 flipV="1">
            <a:off x="3839018" y="59234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H="1" flipV="1">
            <a:off x="7385395" y="5923424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 flipV="1">
            <a:off x="5236456" y="25809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 flipV="1">
            <a:off x="5796520" y="2607789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 flipV="1">
            <a:off x="5776440" y="445030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 flipV="1">
            <a:off x="5348256" y="29873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H="1" flipV="1">
            <a:off x="5864834" y="29873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H="1" flipV="1">
            <a:off x="4281456" y="33208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 flipV="1">
            <a:off x="6334041" y="33208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flipH="1" flipV="1">
            <a:off x="6784664" y="334597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 flipV="1">
            <a:off x="4349770" y="37399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6354797" y="37399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H="1" flipV="1">
            <a:off x="6808865" y="37399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H="1">
            <a:off x="7141022" y="3894887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 flipV="1">
            <a:off x="3790970" y="401953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flipH="1" flipV="1">
            <a:off x="7277519" y="408314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 flipV="1">
            <a:off x="7445691" y="4447596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H="1" flipV="1">
            <a:off x="5332484" y="487892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H="1" flipV="1">
            <a:off x="4265684" y="5176279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 flipH="1" flipV="1">
            <a:off x="3813112" y="5545043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57200" y="1417638"/>
            <a:ext cx="54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Start </a:t>
            </a:r>
            <a:r>
              <a:rPr lang="en-US" dirty="0" err="1" smtClean="0">
                <a:latin typeface="Courier"/>
                <a:cs typeface="Courier"/>
              </a:rPr>
              <a:t>traceback</a:t>
            </a:r>
            <a:r>
              <a:rPr lang="en-US" dirty="0" smtClean="0">
                <a:latin typeface="Courier"/>
                <a:cs typeface="Courier"/>
              </a:rPr>
              <a:t> at the highest score …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209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S-W matrix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86517760"/>
              </p:ext>
            </p:extLst>
          </p:nvPr>
        </p:nvGraphicFramePr>
        <p:xfrm>
          <a:off x="1524000" y="1754540"/>
          <a:ext cx="6096000" cy="4450080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6" name="Straight Arrow Connector 95"/>
          <p:cNvCxnSpPr/>
          <p:nvPr/>
        </p:nvCxnSpPr>
        <p:spPr>
          <a:xfrm flipH="1" flipV="1">
            <a:off x="5264170" y="444759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 flipV="1">
            <a:off x="5796520" y="4816335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5931145" y="512345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 flipV="1">
            <a:off x="6317023" y="5176279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 flipV="1">
            <a:off x="6904405" y="519873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 flipV="1">
            <a:off x="6827595" y="553920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 flipV="1">
            <a:off x="3839018" y="59234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H="1" flipV="1">
            <a:off x="7385395" y="5923424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 flipV="1">
            <a:off x="5236456" y="25809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 flipV="1">
            <a:off x="5796520" y="2607789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 flipV="1">
            <a:off x="5776440" y="445030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 flipV="1">
            <a:off x="5348256" y="29873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H="1" flipV="1">
            <a:off x="5864834" y="29873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H="1" flipV="1">
            <a:off x="4281456" y="33208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 flipV="1">
            <a:off x="6334041" y="33208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flipH="1" flipV="1">
            <a:off x="6784664" y="334597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 flipV="1">
            <a:off x="4349770" y="37399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6354797" y="37399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H="1" flipV="1">
            <a:off x="6808865" y="37399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H="1">
            <a:off x="7141022" y="3894887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 flipV="1">
            <a:off x="3790970" y="401953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flipH="1" flipV="1">
            <a:off x="7277519" y="408314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 flipV="1">
            <a:off x="7445691" y="4447596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H="1" flipV="1">
            <a:off x="5332484" y="487892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H="1" flipV="1">
            <a:off x="4265684" y="5176279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 flipH="1" flipV="1">
            <a:off x="3813112" y="5545043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2400" y="1150938"/>
            <a:ext cx="2401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Alignment = </a:t>
            </a:r>
            <a:r>
              <a:rPr lang="en-US" dirty="0" smtClean="0">
                <a:latin typeface="Courier"/>
                <a:cs typeface="Courier"/>
              </a:rPr>
              <a:t>TTCC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TTCC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/>
              <a:t>	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2871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S-W alignment of</a:t>
            </a:r>
          </a:p>
          <a:p>
            <a:pPr lvl="1"/>
            <a:r>
              <a:rPr lang="en-US" dirty="0" smtClean="0"/>
              <a:t>Top: ATGCGT</a:t>
            </a:r>
          </a:p>
          <a:p>
            <a:pPr lvl="1"/>
            <a:r>
              <a:rPr lang="en-US" dirty="0" smtClean="0"/>
              <a:t>Bottom: GCCCGT</a:t>
            </a:r>
          </a:p>
          <a:p>
            <a:r>
              <a:rPr lang="en-US" dirty="0" smtClean="0"/>
              <a:t>Sub matrix: +1 for match, -1 for mismatch</a:t>
            </a:r>
          </a:p>
          <a:p>
            <a:r>
              <a:rPr lang="en-US" dirty="0" smtClean="0"/>
              <a:t>Gap = -1</a:t>
            </a:r>
          </a:p>
          <a:p>
            <a:r>
              <a:rPr lang="en-US" dirty="0" smtClean="0"/>
              <a:t>Recursion relation:</a:t>
            </a:r>
          </a:p>
          <a:p>
            <a:pPr lvl="1"/>
            <a:r>
              <a:rPr lang="en-US" b="1" dirty="0"/>
              <a:t>T(i-1, j-1) + </a:t>
            </a:r>
            <a:r>
              <a:rPr lang="en-US" b="1" dirty="0" smtClean="0">
                <a:solidFill>
                  <a:srgbClr val="FF0000"/>
                </a:solidFill>
              </a:rPr>
              <a:t>score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b="1" dirty="0"/>
              <a:t>T(i-1, j) + </a:t>
            </a:r>
            <a:r>
              <a:rPr lang="en-US" b="1" dirty="0" smtClean="0">
                <a:solidFill>
                  <a:srgbClr val="FF0000"/>
                </a:solidFill>
              </a:rPr>
              <a:t>gap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b="1" dirty="0"/>
              <a:t>T(</a:t>
            </a:r>
            <a:r>
              <a:rPr lang="en-US" b="1" dirty="0" err="1"/>
              <a:t>i</a:t>
            </a:r>
            <a:r>
              <a:rPr lang="en-US" b="1" dirty="0"/>
              <a:t>, j-1) + </a:t>
            </a:r>
            <a:r>
              <a:rPr lang="en-US" b="1" dirty="0" smtClean="0">
                <a:solidFill>
                  <a:srgbClr val="FF0000"/>
                </a:solidFill>
              </a:rPr>
              <a:t>gap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868062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57188" y="9604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IE" sz="3200" dirty="0">
                <a:latin typeface="Calibri" charset="0"/>
              </a:rPr>
              <a:t>For </a:t>
            </a:r>
            <a:r>
              <a:rPr lang="en-IE" sz="3200" dirty="0" smtClean="0">
                <a:latin typeface="Calibri" charset="0"/>
              </a:rPr>
              <a:t>N-W and S-W pairwise alignments</a:t>
            </a:r>
          </a:p>
          <a:p>
            <a:pPr marL="0" indent="0">
              <a:spcBef>
                <a:spcPct val="20000"/>
              </a:spcBef>
            </a:pPr>
            <a:endParaRPr lang="en-IE" sz="3200" dirty="0">
              <a:latin typeface="Calibri" charset="0"/>
            </a:endParaRPr>
          </a:p>
          <a:p>
            <a:pPr>
              <a:spcBef>
                <a:spcPct val="20000"/>
              </a:spcBef>
              <a:buFont typeface="Arial"/>
              <a:buChar char="•"/>
            </a:pPr>
            <a:r>
              <a:rPr lang="en-IE" b="1" dirty="0">
                <a:solidFill>
                  <a:srgbClr val="FF0000"/>
                </a:solidFill>
                <a:latin typeface="Calibri" charset="0"/>
              </a:rPr>
              <a:t>	pairwiseAlignment()</a:t>
            </a:r>
            <a:r>
              <a:rPr lang="en-IE" b="1" dirty="0">
                <a:latin typeface="Calibri" charset="0"/>
              </a:rPr>
              <a:t> </a:t>
            </a:r>
            <a:r>
              <a:rPr lang="en-IE" dirty="0">
                <a:latin typeface="Calibri" charset="0"/>
              </a:rPr>
              <a:t>in the “Biostrings” R library</a:t>
            </a:r>
          </a:p>
          <a:p>
            <a:pPr>
              <a:spcBef>
                <a:spcPct val="20000"/>
              </a:spcBef>
              <a:buFont typeface="Arial"/>
              <a:buChar char="•"/>
            </a:pPr>
            <a:r>
              <a:rPr lang="en-IE" dirty="0">
                <a:latin typeface="Calibri" charset="0"/>
              </a:rPr>
              <a:t>	</a:t>
            </a:r>
            <a:r>
              <a:rPr lang="en-IE" dirty="0" smtClean="0">
                <a:latin typeface="Calibri" charset="0"/>
              </a:rPr>
              <a:t>EMBOSS (http://emboss.sourceforge.net</a:t>
            </a:r>
            <a:r>
              <a:rPr lang="en-IE" dirty="0">
                <a:latin typeface="Calibri" charset="0"/>
              </a:rPr>
              <a:t>/) </a:t>
            </a:r>
            <a:r>
              <a:rPr lang="en-IE" b="1" dirty="0">
                <a:solidFill>
                  <a:srgbClr val="FF0000"/>
                </a:solidFill>
                <a:latin typeface="Calibri" charset="0"/>
              </a:rPr>
              <a:t>needle</a:t>
            </a:r>
            <a:r>
              <a:rPr lang="en-IE" dirty="0">
                <a:latin typeface="Calibri" charset="0"/>
              </a:rPr>
              <a:t> </a:t>
            </a:r>
            <a:r>
              <a:rPr lang="en-IE" dirty="0" smtClean="0">
                <a:latin typeface="Calibri" charset="0"/>
              </a:rPr>
              <a:t>and </a:t>
            </a:r>
            <a:r>
              <a:rPr lang="en-IE" b="1" dirty="0">
                <a:solidFill>
                  <a:srgbClr val="FF0000"/>
                </a:solidFill>
                <a:latin typeface="Calibri" charset="0"/>
              </a:rPr>
              <a:t>water </a:t>
            </a:r>
            <a:r>
              <a:rPr lang="en-IE" dirty="0" smtClean="0">
                <a:latin typeface="Calibri" charset="0"/>
              </a:rPr>
              <a:t>programs</a:t>
            </a:r>
            <a:endParaRPr lang="en-IE" dirty="0">
              <a:latin typeface="Calibri" charset="0"/>
            </a:endParaRPr>
          </a:p>
          <a:p>
            <a:pPr>
              <a:spcBef>
                <a:spcPct val="20000"/>
              </a:spcBef>
              <a:buFont typeface="Arial" charset="0"/>
              <a:buChar char="•"/>
            </a:pPr>
            <a:endParaRPr lang="en-IE" sz="2800" dirty="0">
              <a:latin typeface="Calibri" charset="0"/>
            </a:endParaRPr>
          </a:p>
          <a:p>
            <a:pPr>
              <a:spcBef>
                <a:spcPct val="20000"/>
              </a:spcBef>
            </a:pPr>
            <a:endParaRPr lang="en-IE" sz="3200" b="1" dirty="0">
              <a:solidFill>
                <a:srgbClr val="FF0000"/>
              </a:solidFill>
              <a:latin typeface="Calibri" charset="0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IE" dirty="0">
                <a:latin typeface="Calibri" charset="0"/>
              </a:rPr>
              <a:t>	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IE" dirty="0">
              <a:latin typeface="Calibri" charset="0"/>
            </a:endParaRPr>
          </a:p>
          <a:p>
            <a:pPr eaLnBrk="1" hangingPunct="1">
              <a:buFont typeface="Arial" charset="0"/>
              <a:buNone/>
            </a:pPr>
            <a:r>
              <a:rPr lang="en-IE" sz="3200" dirty="0">
                <a:latin typeface="Calibri" charset="0"/>
              </a:rPr>
              <a:t>	</a:t>
            </a:r>
          </a:p>
          <a:p>
            <a:pPr eaLnBrk="1" hangingPunct="1">
              <a:buFont typeface="Arial" charset="0"/>
              <a:buNone/>
            </a:pPr>
            <a:r>
              <a:rPr lang="en-IE" sz="3200" dirty="0">
                <a:latin typeface="Calibri" charset="0"/>
              </a:rPr>
              <a:t>	</a:t>
            </a:r>
            <a:endParaRPr lang="en-IE" dirty="0">
              <a:latin typeface="Calibri" charset="0"/>
            </a:endParaRPr>
          </a:p>
        </p:txBody>
      </p:sp>
      <p:sp>
        <p:nvSpPr>
          <p:cNvPr id="80899" name="Content Placeholder 2"/>
          <p:cNvSpPr txBox="1">
            <a:spLocks/>
          </p:cNvSpPr>
          <p:nvPr/>
        </p:nvSpPr>
        <p:spPr bwMode="auto">
          <a:xfrm>
            <a:off x="3286125" y="2193926"/>
            <a:ext cx="3714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IE" sz="2000" b="1" i="1">
              <a:latin typeface="Courier New" charset="0"/>
              <a:cs typeface="Courier New" charset="0"/>
            </a:endParaRPr>
          </a:p>
        </p:txBody>
      </p:sp>
      <p:sp>
        <p:nvSpPr>
          <p:cNvPr id="80900" name="Title 1"/>
          <p:cNvSpPr>
            <a:spLocks noGrp="1"/>
          </p:cNvSpPr>
          <p:nvPr>
            <p:ph type="title"/>
          </p:nvPr>
        </p:nvSpPr>
        <p:spPr>
          <a:xfrm>
            <a:off x="457200" y="128588"/>
            <a:ext cx="8229600" cy="785812"/>
          </a:xfrm>
        </p:spPr>
        <p:txBody>
          <a:bodyPr/>
          <a:lstStyle/>
          <a:p>
            <a:pPr eaLnBrk="1" hangingPunct="1"/>
            <a:r>
              <a:rPr lang="en-IE">
                <a:latin typeface="Calibri" charset="0"/>
                <a:ea typeface="ＭＳ Ｐゴシック" charset="0"/>
                <a:cs typeface="ＭＳ Ｐゴシック" charset="0"/>
              </a:rPr>
              <a:t>Software for making alignments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0773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to N-W and S-W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Primarily computational:  they work well for short sequences but scale poorly for genome sized alignments</a:t>
            </a:r>
          </a:p>
          <a:p>
            <a:r>
              <a:rPr lang="en-US" dirty="0" smtClean="0"/>
              <a:t>Also the </a:t>
            </a:r>
            <a:r>
              <a:rPr lang="en-US" dirty="0" smtClean="0">
                <a:solidFill>
                  <a:srgbClr val="FF0000"/>
                </a:solidFill>
              </a:rPr>
              <a:t>search spac</a:t>
            </a:r>
            <a:r>
              <a:rPr lang="en-US" dirty="0" smtClean="0"/>
              <a:t>e (= query length * total length of the letters in the sequences databases) is now too vast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7232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B</a:t>
            </a:r>
            <a:r>
              <a:rPr lang="en-US" dirty="0" smtClean="0"/>
              <a:t>asic </a:t>
            </a:r>
            <a:r>
              <a:rPr lang="en-US" u="sng" dirty="0" smtClean="0"/>
              <a:t>L</a:t>
            </a:r>
            <a:r>
              <a:rPr lang="en-US" dirty="0" smtClean="0"/>
              <a:t>ocal </a:t>
            </a:r>
            <a:r>
              <a:rPr lang="en-US" u="sng" dirty="0" smtClean="0"/>
              <a:t>A</a:t>
            </a:r>
            <a:r>
              <a:rPr lang="en-US" dirty="0" smtClean="0"/>
              <a:t>lignment </a:t>
            </a:r>
            <a:r>
              <a:rPr lang="en-US" u="sng" dirty="0" smtClean="0"/>
              <a:t>S</a:t>
            </a:r>
            <a:r>
              <a:rPr lang="en-US" dirty="0" smtClean="0"/>
              <a:t>earch </a:t>
            </a:r>
            <a:r>
              <a:rPr lang="en-US" u="sng" dirty="0" smtClean="0"/>
              <a:t>T</a:t>
            </a:r>
            <a:r>
              <a:rPr lang="en-US" dirty="0" smtClean="0"/>
              <a:t>ool</a:t>
            </a:r>
          </a:p>
          <a:p>
            <a:pPr lvl="1"/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Flexible: many different varieties for nucleotide analysis (BLASTN), proteins (BLASTP), querying nucleotides against protein databases (BLASTX) etc ..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Heuristic</a:t>
            </a:r>
            <a:r>
              <a:rPr lang="en-US" dirty="0" smtClean="0"/>
              <a:t> algorithm but evaluates results statistically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BLAST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 word hits – seeds.  W = length of seed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dirty="0" smtClean="0"/>
              <a:t>Look for T seeds in neighborhood </a:t>
            </a:r>
          </a:p>
          <a:p>
            <a:r>
              <a:rPr lang="en-US" dirty="0" smtClean="0"/>
              <a:t>Extension of seeds – S-W local alignment</a:t>
            </a:r>
          </a:p>
          <a:p>
            <a:r>
              <a:rPr lang="en-US" dirty="0" smtClean="0"/>
              <a:t>Evaluation/Scoring</a:t>
            </a:r>
          </a:p>
          <a:p>
            <a:r>
              <a:rPr lang="en-US" dirty="0" smtClean="0"/>
              <a:t>Statistics to determine whether match is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Hamming distance?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AATGTGCCTTGTTATA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|||   ||| |||||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AAT---</a:t>
            </a:r>
            <a:r>
              <a:rPr lang="en-US" dirty="0" smtClean="0">
                <a:latin typeface="Courier"/>
                <a:cs typeface="Courier"/>
              </a:rPr>
              <a:t>CCTAGTTAT-</a:t>
            </a:r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050997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017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1. Exact word matches (seeds) located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50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829622" y="3243894"/>
            <a:ext cx="3346722" cy="185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93713" y="4926525"/>
            <a:ext cx="4903993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25287" y="5202385"/>
            <a:ext cx="200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 sequence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9265" y="2979678"/>
            <a:ext cx="1710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sequence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 flipV="1">
            <a:off x="4534974" y="3234180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/>
          <p:cNvSpPr/>
          <p:nvPr/>
        </p:nvSpPr>
        <p:spPr>
          <a:xfrm flipV="1">
            <a:off x="4782359" y="2979678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Oval 13"/>
          <p:cNvSpPr/>
          <p:nvPr/>
        </p:nvSpPr>
        <p:spPr>
          <a:xfrm flipV="1">
            <a:off x="3815781" y="3958961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Oval 14"/>
          <p:cNvSpPr/>
          <p:nvPr/>
        </p:nvSpPr>
        <p:spPr>
          <a:xfrm flipV="1">
            <a:off x="4362729" y="3674006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Oval 15"/>
          <p:cNvSpPr/>
          <p:nvPr/>
        </p:nvSpPr>
        <p:spPr>
          <a:xfrm flipV="1">
            <a:off x="5239559" y="2718795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Oval 16"/>
          <p:cNvSpPr/>
          <p:nvPr/>
        </p:nvSpPr>
        <p:spPr>
          <a:xfrm flipV="1">
            <a:off x="3522717" y="2833625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/>
          <p:cNvSpPr/>
          <p:nvPr/>
        </p:nvSpPr>
        <p:spPr>
          <a:xfrm flipV="1">
            <a:off x="5391959" y="4073791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/>
          <p:cNvSpPr/>
          <p:nvPr/>
        </p:nvSpPr>
        <p:spPr>
          <a:xfrm flipV="1">
            <a:off x="5544359" y="4226191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 flipV="1">
            <a:off x="2953642" y="4683391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 flipV="1">
            <a:off x="3216797" y="4588406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Oval 21"/>
          <p:cNvSpPr/>
          <p:nvPr/>
        </p:nvSpPr>
        <p:spPr>
          <a:xfrm flipV="1">
            <a:off x="5886729" y="3788836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 flipV="1">
            <a:off x="5506789" y="2460519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3583414" y="3729665"/>
            <a:ext cx="532326" cy="49805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257300" y="3094508"/>
            <a:ext cx="2074327" cy="16087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9265" y="4371388"/>
            <a:ext cx="837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AAT</a:t>
            </a:r>
          </a:p>
          <a:p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|||</a:t>
            </a:r>
          </a:p>
          <a:p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AAT</a:t>
            </a:r>
            <a:endParaRPr lang="en-US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350638" y="2699052"/>
            <a:ext cx="532326" cy="49805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3417536" y="4341021"/>
            <a:ext cx="331755" cy="1500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912165" y="5798145"/>
            <a:ext cx="837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GAC</a:t>
            </a:r>
          </a:p>
          <a:p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|||</a:t>
            </a:r>
          </a:p>
          <a:p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GAC</a:t>
            </a:r>
            <a:endParaRPr lang="en-US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817304" y="1572937"/>
            <a:ext cx="60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W=3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483" y="0"/>
            <a:ext cx="8229600" cy="1143000"/>
          </a:xfrm>
        </p:spPr>
        <p:txBody>
          <a:bodyPr/>
          <a:lstStyle/>
          <a:p>
            <a:r>
              <a:rPr lang="en-US" dirty="0" smtClean="0"/>
              <a:t>2. Seeds within T bases identified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51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rot="5400000">
            <a:off x="781101" y="3199233"/>
            <a:ext cx="3346722" cy="185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445192" y="4881864"/>
            <a:ext cx="4903993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76766" y="5234899"/>
            <a:ext cx="200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 sequence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0744" y="2935017"/>
            <a:ext cx="1710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sequence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 flipV="1">
            <a:off x="4486453" y="3189519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Oval 8"/>
          <p:cNvSpPr/>
          <p:nvPr/>
        </p:nvSpPr>
        <p:spPr>
          <a:xfrm flipV="1">
            <a:off x="4733838" y="2935017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Oval 11"/>
          <p:cNvSpPr/>
          <p:nvPr/>
        </p:nvSpPr>
        <p:spPr>
          <a:xfrm flipV="1">
            <a:off x="5191038" y="2674134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Oval 13"/>
          <p:cNvSpPr/>
          <p:nvPr/>
        </p:nvSpPr>
        <p:spPr>
          <a:xfrm flipV="1">
            <a:off x="5343438" y="4029130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Oval 14"/>
          <p:cNvSpPr/>
          <p:nvPr/>
        </p:nvSpPr>
        <p:spPr>
          <a:xfrm flipV="1">
            <a:off x="5495838" y="4181530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Oval 15"/>
          <p:cNvSpPr/>
          <p:nvPr/>
        </p:nvSpPr>
        <p:spPr>
          <a:xfrm flipV="1">
            <a:off x="2905121" y="4638730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Oval 16"/>
          <p:cNvSpPr/>
          <p:nvPr/>
        </p:nvSpPr>
        <p:spPr>
          <a:xfrm flipV="1">
            <a:off x="3168276" y="4543745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/>
          <p:cNvSpPr/>
          <p:nvPr/>
        </p:nvSpPr>
        <p:spPr>
          <a:xfrm flipV="1">
            <a:off x="5458268" y="2415858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/>
          <p:cNvCxnSpPr>
            <a:stCxn id="16" idx="6"/>
            <a:endCxn id="17" idx="1"/>
          </p:cNvCxnSpPr>
          <p:nvPr/>
        </p:nvCxnSpPr>
        <p:spPr>
          <a:xfrm flipV="1">
            <a:off x="3019951" y="4641759"/>
            <a:ext cx="165141" cy="5438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9" idx="1"/>
          </p:cNvCxnSpPr>
          <p:nvPr/>
        </p:nvCxnSpPr>
        <p:spPr>
          <a:xfrm flipV="1">
            <a:off x="4487499" y="3033031"/>
            <a:ext cx="263155" cy="22428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232683" y="2530688"/>
            <a:ext cx="263155" cy="22428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7"/>
            <a:endCxn id="15" idx="3"/>
          </p:cNvCxnSpPr>
          <p:nvPr/>
        </p:nvCxnSpPr>
        <p:spPr>
          <a:xfrm rot="16200000" flipH="1">
            <a:off x="5441452" y="4127144"/>
            <a:ext cx="71202" cy="7120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954" y="0"/>
            <a:ext cx="8229600" cy="1143000"/>
          </a:xfrm>
        </p:spPr>
        <p:txBody>
          <a:bodyPr/>
          <a:lstStyle/>
          <a:p>
            <a:r>
              <a:rPr lang="en-US" dirty="0" smtClean="0"/>
              <a:t>3. Alignments extended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52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rot="5400000">
            <a:off x="973311" y="3197645"/>
            <a:ext cx="3346722" cy="185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637402" y="4880276"/>
            <a:ext cx="4903993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2954" y="2933429"/>
            <a:ext cx="1710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sequence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 flipV="1">
            <a:off x="4678663" y="3187931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Oval 7"/>
          <p:cNvSpPr/>
          <p:nvPr/>
        </p:nvSpPr>
        <p:spPr>
          <a:xfrm flipV="1">
            <a:off x="4926048" y="2933429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Oval 10"/>
          <p:cNvSpPr/>
          <p:nvPr/>
        </p:nvSpPr>
        <p:spPr>
          <a:xfrm flipV="1">
            <a:off x="5383248" y="2672546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/>
          <p:cNvSpPr/>
          <p:nvPr/>
        </p:nvSpPr>
        <p:spPr>
          <a:xfrm flipV="1">
            <a:off x="5535648" y="4027542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Oval 13"/>
          <p:cNvSpPr/>
          <p:nvPr/>
        </p:nvSpPr>
        <p:spPr>
          <a:xfrm flipV="1">
            <a:off x="5688048" y="4179942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Oval 14"/>
          <p:cNvSpPr/>
          <p:nvPr/>
        </p:nvSpPr>
        <p:spPr>
          <a:xfrm flipV="1">
            <a:off x="3097331" y="4637142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Oval 15"/>
          <p:cNvSpPr/>
          <p:nvPr/>
        </p:nvSpPr>
        <p:spPr>
          <a:xfrm flipV="1">
            <a:off x="3360486" y="4542157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/>
          <p:cNvSpPr/>
          <p:nvPr/>
        </p:nvSpPr>
        <p:spPr>
          <a:xfrm flipV="1">
            <a:off x="5650478" y="2414270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/>
          <p:cNvCxnSpPr>
            <a:stCxn id="15" idx="6"/>
          </p:cNvCxnSpPr>
          <p:nvPr/>
        </p:nvCxnSpPr>
        <p:spPr>
          <a:xfrm flipV="1">
            <a:off x="3212161" y="4426012"/>
            <a:ext cx="569075" cy="26854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506418" y="2787377"/>
            <a:ext cx="726670" cy="637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441709" y="2136149"/>
            <a:ext cx="703539" cy="61723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7"/>
            <a:endCxn id="14" idx="3"/>
          </p:cNvCxnSpPr>
          <p:nvPr/>
        </p:nvCxnSpPr>
        <p:spPr>
          <a:xfrm rot="16200000" flipH="1">
            <a:off x="5633662" y="4125556"/>
            <a:ext cx="71202" cy="7120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68976" y="5233311"/>
            <a:ext cx="200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 sequence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4. Scores calculated, low-scoring pairs removed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53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rot="5400000">
            <a:off x="967557" y="3162196"/>
            <a:ext cx="3346722" cy="185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631648" y="4844827"/>
            <a:ext cx="4903993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7200" y="2897980"/>
            <a:ext cx="1710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sequence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06407" y="4390563"/>
            <a:ext cx="569075" cy="26854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500664" y="2751928"/>
            <a:ext cx="726670" cy="637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435955" y="2100700"/>
            <a:ext cx="703539" cy="61723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63222" y="5197862"/>
            <a:ext cx="200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 sequence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691135" y="2100700"/>
            <a:ext cx="177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High-scoring pair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rot="10800000">
            <a:off x="6268849" y="2313926"/>
            <a:ext cx="393333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High Scoring Pair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" name="Picture 3" descr="hsp1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906" y="1306284"/>
            <a:ext cx="4402544" cy="5415191"/>
          </a:xfrm>
          <a:prstGeom prst="rect">
            <a:avLst/>
          </a:prstGeom>
        </p:spPr>
      </p:pic>
      <p:sp>
        <p:nvSpPr>
          <p:cNvPr id="5" name="Line Callout 2 (Accent Bar) 4"/>
          <p:cNvSpPr/>
          <p:nvPr/>
        </p:nvSpPr>
        <p:spPr>
          <a:xfrm>
            <a:off x="6705600" y="1854200"/>
            <a:ext cx="1524000" cy="3937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5403"/>
              <a:gd name="adj6" fmla="val -14333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ine Callout 2 (Accent Bar) 5"/>
          <p:cNvSpPr/>
          <p:nvPr/>
        </p:nvSpPr>
        <p:spPr>
          <a:xfrm>
            <a:off x="6731000" y="1701800"/>
            <a:ext cx="1828800" cy="6985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33731"/>
              <a:gd name="adj6" fmla="val -11708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 (Expectation score)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5. </a:t>
            </a:r>
            <a:r>
              <a:rPr lang="en-US" u="sng" dirty="0" smtClean="0"/>
              <a:t>E score </a:t>
            </a:r>
            <a:r>
              <a:rPr lang="en-US" dirty="0" smtClean="0"/>
              <a:t>for match between query and database sequence calculated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 is the expectation score.  E score is the number of similar alignments expect by chance</a:t>
            </a:r>
          </a:p>
          <a:p>
            <a:r>
              <a:rPr lang="en-US" dirty="0" smtClean="0"/>
              <a:t>Based on </a:t>
            </a:r>
            <a:r>
              <a:rPr lang="en-US" dirty="0" err="1" smtClean="0">
                <a:solidFill>
                  <a:srgbClr val="FF0000"/>
                </a:solidFill>
              </a:rPr>
              <a:t>Karlin-Altschul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statistics (1990)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Expectation score for an </a:t>
            </a:r>
            <a:r>
              <a:rPr lang="en-US" dirty="0" err="1" smtClean="0"/>
              <a:t>ungapped</a:t>
            </a:r>
            <a:r>
              <a:rPr lang="en-US" dirty="0" smtClean="0"/>
              <a:t> local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 algn="ctr">
              <a:buNone/>
            </a:pPr>
            <a:r>
              <a:rPr lang="en-US" sz="4400" dirty="0" smtClean="0"/>
              <a:t>E = </a:t>
            </a:r>
            <a:r>
              <a:rPr lang="en-US" sz="4400" dirty="0" err="1" smtClean="0"/>
              <a:t>k.mne</a:t>
            </a:r>
            <a:r>
              <a:rPr lang="en-US" sz="4400" baseline="30000" dirty="0" err="1" smtClean="0"/>
              <a:t>-</a:t>
            </a:r>
            <a:r>
              <a:rPr lang="en-US" sz="4400" baseline="30000" dirty="0" err="1" smtClean="0">
                <a:latin typeface="Symbol" charset="2"/>
                <a:cs typeface="Symbol" charset="2"/>
              </a:rPr>
              <a:t>l</a:t>
            </a:r>
            <a:r>
              <a:rPr lang="en-US" sz="4400" baseline="30000" dirty="0" err="1" smtClean="0"/>
              <a:t>S</a:t>
            </a:r>
            <a:endParaRPr lang="en-US" sz="4400" baseline="30000" dirty="0"/>
          </a:p>
        </p:txBody>
      </p:sp>
      <p:sp>
        <p:nvSpPr>
          <p:cNvPr id="4" name="TextBox 3"/>
          <p:cNvSpPr txBox="1"/>
          <p:nvPr/>
        </p:nvSpPr>
        <p:spPr>
          <a:xfrm>
            <a:off x="1270000" y="4953000"/>
            <a:ext cx="165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(k is a constant)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446288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Expectation score for an </a:t>
            </a:r>
            <a:r>
              <a:rPr lang="en-US" dirty="0" err="1" smtClean="0"/>
              <a:t>ungapped</a:t>
            </a:r>
            <a:r>
              <a:rPr lang="en-US" dirty="0" smtClean="0"/>
              <a:t> local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 algn="ctr">
              <a:buNone/>
            </a:pPr>
            <a:r>
              <a:rPr lang="en-US" sz="4400" dirty="0" smtClean="0"/>
              <a:t>E = </a:t>
            </a:r>
            <a:r>
              <a:rPr lang="en-US" sz="4400" dirty="0" err="1" smtClean="0"/>
              <a:t>k.mne</a:t>
            </a:r>
            <a:r>
              <a:rPr lang="en-US" sz="4400" baseline="30000" dirty="0" err="1" smtClean="0"/>
              <a:t>-</a:t>
            </a:r>
            <a:r>
              <a:rPr lang="en-US" sz="4400" baseline="30000" dirty="0" err="1" smtClean="0">
                <a:latin typeface="Symbol" charset="2"/>
                <a:cs typeface="Symbol" charset="2"/>
              </a:rPr>
              <a:t>l</a:t>
            </a:r>
            <a:r>
              <a:rPr lang="en-US" sz="4400" baseline="30000" dirty="0" err="1" smtClean="0"/>
              <a:t>S</a:t>
            </a:r>
            <a:endParaRPr lang="en-US" sz="4400" baseline="30000" dirty="0"/>
          </a:p>
        </p:txBody>
      </p:sp>
      <p:sp>
        <p:nvSpPr>
          <p:cNvPr id="4" name="Oval 3"/>
          <p:cNvSpPr/>
          <p:nvPr/>
        </p:nvSpPr>
        <p:spPr>
          <a:xfrm>
            <a:off x="4432300" y="2387600"/>
            <a:ext cx="736600" cy="6858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Callout 5"/>
          <p:cNvSpPr/>
          <p:nvPr/>
        </p:nvSpPr>
        <p:spPr>
          <a:xfrm>
            <a:off x="1054100" y="3695700"/>
            <a:ext cx="4013200" cy="2921000"/>
          </a:xfrm>
          <a:prstGeom prst="wedgeEllipseCallout">
            <a:avLst>
              <a:gd name="adj1" fmla="val 34598"/>
              <a:gd name="adj2" fmla="val -7212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 = query length, n = number of letters in database, therefore </a:t>
            </a:r>
            <a:r>
              <a:rPr lang="en-US" dirty="0" err="1" smtClean="0"/>
              <a:t>mn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FF0000"/>
                </a:solidFill>
              </a:rPr>
              <a:t>query search space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171500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Expectation score for an </a:t>
            </a:r>
            <a:r>
              <a:rPr lang="en-US" dirty="0" err="1" smtClean="0"/>
              <a:t>ungapped</a:t>
            </a:r>
            <a:r>
              <a:rPr lang="en-US" dirty="0" smtClean="0"/>
              <a:t> local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 algn="ctr">
              <a:buNone/>
            </a:pPr>
            <a:r>
              <a:rPr lang="en-US" sz="4400" dirty="0" smtClean="0"/>
              <a:t>E = </a:t>
            </a:r>
            <a:r>
              <a:rPr lang="en-US" sz="4400" dirty="0" err="1" smtClean="0"/>
              <a:t>k.mne</a:t>
            </a:r>
            <a:r>
              <a:rPr lang="en-US" sz="4400" baseline="30000" dirty="0" err="1" smtClean="0"/>
              <a:t>-</a:t>
            </a:r>
            <a:r>
              <a:rPr lang="en-US" sz="4400" baseline="30000" dirty="0" err="1" smtClean="0">
                <a:latin typeface="Symbol" charset="2"/>
                <a:cs typeface="Symbol" charset="2"/>
              </a:rPr>
              <a:t>l</a:t>
            </a:r>
            <a:r>
              <a:rPr lang="en-US" sz="4400" baseline="30000" dirty="0" err="1" smtClean="0"/>
              <a:t>S</a:t>
            </a:r>
            <a:endParaRPr lang="en-US" sz="4400" baseline="30000" dirty="0"/>
          </a:p>
        </p:txBody>
      </p:sp>
      <p:sp>
        <p:nvSpPr>
          <p:cNvPr id="4" name="Oval 3"/>
          <p:cNvSpPr/>
          <p:nvPr/>
        </p:nvSpPr>
        <p:spPr>
          <a:xfrm>
            <a:off x="5270500" y="2247900"/>
            <a:ext cx="736600" cy="6858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Callout 5"/>
          <p:cNvSpPr/>
          <p:nvPr/>
        </p:nvSpPr>
        <p:spPr>
          <a:xfrm>
            <a:off x="1993900" y="3695700"/>
            <a:ext cx="4013200" cy="2921000"/>
          </a:xfrm>
          <a:prstGeom prst="wedgeEllipseCallout">
            <a:avLst>
              <a:gd name="adj1" fmla="val 34598"/>
              <a:gd name="adj2" fmla="val -7212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 = raw score, </a:t>
            </a:r>
            <a:r>
              <a:rPr lang="en-US" dirty="0">
                <a:latin typeface="Symbol" charset="2"/>
                <a:cs typeface="Symbol" charset="2"/>
              </a:rPr>
              <a:t>l</a:t>
            </a:r>
            <a:r>
              <a:rPr lang="en-US" dirty="0" smtClean="0"/>
              <a:t> = normalizing constant, therefore </a:t>
            </a:r>
            <a:r>
              <a:rPr lang="en-US" dirty="0" err="1">
                <a:latin typeface="Symbol" charset="2"/>
                <a:cs typeface="Symbol" charset="2"/>
              </a:rPr>
              <a:t>l</a:t>
            </a:r>
            <a:r>
              <a:rPr lang="en-US" dirty="0" err="1"/>
              <a:t>S</a:t>
            </a:r>
            <a:endParaRPr lang="en-US" dirty="0"/>
          </a:p>
          <a:p>
            <a:pPr algn="ctr"/>
            <a:r>
              <a:rPr lang="en-US" dirty="0" smtClean="0"/>
              <a:t> = </a:t>
            </a:r>
            <a:r>
              <a:rPr lang="en-US" dirty="0" smtClean="0">
                <a:solidFill>
                  <a:srgbClr val="FF0000"/>
                </a:solidFill>
              </a:rPr>
              <a:t>normalized HSP score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043565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BLAST parameters affect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Larger values of </a:t>
            </a:r>
            <a:r>
              <a:rPr lang="en-US" dirty="0" smtClean="0">
                <a:solidFill>
                  <a:srgbClr val="FF0000"/>
                </a:solidFill>
              </a:rPr>
              <a:t>W</a:t>
            </a:r>
            <a:r>
              <a:rPr lang="en-US" dirty="0" smtClean="0"/>
              <a:t> decreases chance seeds in - the database -&gt; decrease in specificity, increase in speed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megablast</a:t>
            </a:r>
            <a:r>
              <a:rPr lang="en-US" dirty="0" smtClean="0"/>
              <a:t> uses long W scores)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1816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2-18 at 4.44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27000" y="0"/>
            <a:ext cx="888612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39000" y="6426200"/>
            <a:ext cx="109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M. Schatz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307761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BLAST parameters affect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Larger values of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 decrease execution time but also decrease sensitivity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135111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BLAST parameters affect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Larger 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 parameter (which means lower </a:t>
            </a:r>
            <a:r>
              <a:rPr lang="en-US" dirty="0" smtClean="0">
                <a:solidFill>
                  <a:srgbClr val="FF0000"/>
                </a:solidFill>
              </a:rPr>
              <a:t>S</a:t>
            </a:r>
            <a:r>
              <a:rPr lang="en-US" dirty="0" smtClean="0"/>
              <a:t> threshold) increase specificity at the cost of sensitivity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510140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Further Reading</a:t>
            </a: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>
          <a:xfrm>
            <a:off x="457200" y="1571625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Practical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on pairwise alignment in R in the 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Little Book of R for </a:t>
            </a:r>
            <a:r>
              <a:rPr lang="en-IE" sz="2000" i="1" dirty="0" smtClean="0">
                <a:latin typeface="Calibri" charset="0"/>
                <a:ea typeface="ＭＳ Ｐゴシック" charset="0"/>
                <a:cs typeface="ＭＳ Ｐゴシック" charset="0"/>
              </a:rPr>
              <a:t>Bioinformatics:</a:t>
            </a:r>
          </a:p>
          <a:p>
            <a:pPr lvl="1"/>
            <a:r>
              <a:rPr lang="en-IE" sz="16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  <a:hlinkClick r:id="rId3"/>
              </a:rPr>
              <a:t>https://a-little-book-of-r-for-bioinformatics.readthedocs.org/en/latest/src/chapter4.html</a:t>
            </a:r>
            <a:r>
              <a:rPr lang="en-IE" sz="2000" i="1" dirty="0" smtClean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  <a:p>
            <a:pPr eaLnBrk="1" hangingPunct="1"/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The Statistics of Sequence Similarity Scores</a:t>
            </a: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IE" sz="1600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  <a:hlinkClick r:id="rId4"/>
              </a:rPr>
              <a:t>http</a:t>
            </a:r>
            <a:r>
              <a:rPr lang="en-IE" sz="16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  <a:hlinkClick r:id="rId4"/>
              </a:rPr>
              <a:t>://www.ncbi.nlm.nih.gov/BLAST/tutorial/Altschul-1.</a:t>
            </a:r>
            <a:r>
              <a:rPr lang="en-IE" sz="1600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  <a:hlinkClick r:id="rId4"/>
              </a:rPr>
              <a:t>html</a:t>
            </a:r>
            <a:endParaRPr lang="en-IE" sz="1600" dirty="0" smtClean="0">
              <a:solidFill>
                <a:srgbClr val="FF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IE" sz="2100" dirty="0">
                <a:latin typeface="Calibri" charset="0"/>
                <a:ea typeface="ＭＳ Ｐゴシック" charset="0"/>
                <a:cs typeface="ＭＳ Ｐゴシック" charset="0"/>
              </a:rPr>
              <a:t>Dewey, C. N. Whole-genome alignment. Methods Mol. Biol. 855, 237–257 (2012). </a:t>
            </a:r>
          </a:p>
          <a:p>
            <a:pPr eaLnBrk="1" hangingPunct="1"/>
            <a:endParaRPr lang="en-IE" sz="21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IE" sz="2000" i="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IE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5687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Genome Alignment (WGA)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Vital for many downstream </a:t>
            </a:r>
            <a:r>
              <a:rPr lang="en-US" dirty="0" err="1" smtClean="0"/>
              <a:t>genomewide</a:t>
            </a:r>
            <a:r>
              <a:rPr lang="en-US" dirty="0" smtClean="0"/>
              <a:t> comparisons – e.g. building phylogenies, detecting positive selection and recombination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2-19 at 11.27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66700" y="0"/>
            <a:ext cx="85983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2400" y="64897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Adam </a:t>
            </a:r>
            <a:r>
              <a:rPr lang="en-US" dirty="0" err="1" smtClean="0"/>
              <a:t>Phillipy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636176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2-19 at 11.27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38100"/>
            <a:ext cx="9144000" cy="67745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2400" y="64897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Adam </a:t>
            </a:r>
            <a:r>
              <a:rPr lang="en-US" dirty="0" err="1" smtClean="0"/>
              <a:t>Phillipy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193339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2-19 at 11.27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52400" y="0"/>
            <a:ext cx="883099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2400" y="64897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Adam </a:t>
            </a:r>
            <a:r>
              <a:rPr lang="en-US" dirty="0" err="1" smtClean="0"/>
              <a:t>Phillipy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88118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2-19 at 11.27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01600" y="0"/>
            <a:ext cx="893086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2400" y="64897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Adam </a:t>
            </a:r>
            <a:r>
              <a:rPr lang="en-US" dirty="0" err="1" smtClean="0"/>
              <a:t>Phillipy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485025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2-19 at 11.28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65100" y="0"/>
            <a:ext cx="879701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2400" y="64897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Adam </a:t>
            </a:r>
            <a:r>
              <a:rPr lang="en-US" dirty="0" err="1" smtClean="0"/>
              <a:t>Phillipy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249745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simplest approach - BLASTN for whole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Can use </a:t>
            </a:r>
            <a:r>
              <a:rPr lang="en-US" dirty="0" err="1" smtClean="0"/>
              <a:t>megablast</a:t>
            </a:r>
            <a:r>
              <a:rPr lang="en-US" dirty="0" smtClean="0"/>
              <a:t> – optimized for rapid alignment of large, very similar sequences</a:t>
            </a:r>
          </a:p>
          <a:p>
            <a:r>
              <a:rPr lang="en-US" dirty="0" smtClean="0"/>
              <a:t>Large word size (W = 16 +) highly specific, low sensitivity</a:t>
            </a:r>
          </a:p>
          <a:p>
            <a:r>
              <a:rPr lang="en-US" dirty="0" smtClean="0"/>
              <a:t>DNA alignment optimized for speed.</a:t>
            </a:r>
          </a:p>
          <a:p>
            <a:r>
              <a:rPr lang="en-US" dirty="0" smtClean="0"/>
              <a:t>Will only produce genome-wide alignment for highly similar, co-linear, sequences</a:t>
            </a:r>
          </a:p>
          <a:p>
            <a:r>
              <a:rPr lang="en-US" dirty="0" smtClean="0"/>
              <a:t>What if you want to compare multiple genomes?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2-18 at 4.44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27000" y="0"/>
            <a:ext cx="8877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111576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plethora of WGA Software</a:t>
            </a:r>
            <a:endParaRPr lang="en-US" dirty="0"/>
          </a:p>
        </p:txBody>
      </p:sp>
      <p:pic>
        <p:nvPicPr>
          <p:cNvPr id="5" name="Content Placeholder 4" descr="Screen Shot 2014-02-19 at 10.41.3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-48403" r="-48403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577334" y="6343134"/>
            <a:ext cx="7826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Dewey, C. N. Whole-genome alignment. Methods Mol. Biol. 855, 237–257 (2012). 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913624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software is a tradeoff between trying to achieve multiple goals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Execution speed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Multi-genome alignment – </a:t>
            </a:r>
            <a:r>
              <a:rPr lang="en-US" dirty="0" smtClean="0">
                <a:solidFill>
                  <a:srgbClr val="000000"/>
                </a:solidFill>
              </a:rPr>
              <a:t>how many genomes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Sensitivity</a:t>
            </a:r>
            <a:r>
              <a:rPr lang="en-US" dirty="0" smtClean="0"/>
              <a:t> – what proportion of the genomes are aligned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Specificity</a:t>
            </a:r>
            <a:r>
              <a:rPr lang="en-US" dirty="0" smtClean="0"/>
              <a:t> (aka accuracy) – how confident are we that the matches are real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254618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8900"/>
          </a:xfrm>
        </p:spPr>
        <p:txBody>
          <a:bodyPr/>
          <a:lstStyle/>
          <a:p>
            <a:r>
              <a:rPr lang="en-US" dirty="0" smtClean="0"/>
              <a:t>Many WGA programs decompose genomes into locally similar blocks</a:t>
            </a:r>
            <a:endParaRPr lang="en-US" dirty="0"/>
          </a:p>
        </p:txBody>
      </p:sp>
      <p:pic>
        <p:nvPicPr>
          <p:cNvPr id="4" name="Picture 3" descr="Screen Shot 2014-02-19 at 4.10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876300" y="2651646"/>
            <a:ext cx="7543800" cy="3698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7334" y="6343134"/>
            <a:ext cx="7826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Dewey, C. N. Whole-genome alignment. Methods Mol. Biol. 855, 237–257 (2012). 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503827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Guidetrees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06500"/>
          </a:xfrm>
        </p:spPr>
        <p:txBody>
          <a:bodyPr/>
          <a:lstStyle/>
          <a:p>
            <a:r>
              <a:rPr lang="en-US" dirty="0" smtClean="0"/>
              <a:t>Hierarchical aligners compare most similar genomes first for increased efficiency</a:t>
            </a:r>
            <a:endParaRPr lang="en-US" dirty="0"/>
          </a:p>
        </p:txBody>
      </p:sp>
      <p:pic>
        <p:nvPicPr>
          <p:cNvPr id="5" name="Picture 4" descr="Screen Shot 2014-02-19 at 5.09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2832102"/>
            <a:ext cx="9144000" cy="36910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6500" y="647013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Colin Dewey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62038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example: </a:t>
            </a:r>
            <a:r>
              <a:rPr lang="en-US" dirty="0" err="1" smtClean="0"/>
              <a:t>progressiveMAUVE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not assume that genomes are </a:t>
            </a:r>
            <a:r>
              <a:rPr lang="en-US" dirty="0" err="1" smtClean="0"/>
              <a:t>colinear</a:t>
            </a:r>
            <a:endParaRPr lang="en-US" dirty="0" smtClean="0"/>
          </a:p>
          <a:p>
            <a:r>
              <a:rPr lang="en-US" dirty="0" smtClean="0"/>
              <a:t>Looks for </a:t>
            </a:r>
            <a:r>
              <a:rPr lang="en-US" dirty="0" smtClean="0">
                <a:solidFill>
                  <a:srgbClr val="FF0000"/>
                </a:solidFill>
              </a:rPr>
              <a:t>positional homology multiple genome alignments</a:t>
            </a:r>
          </a:p>
          <a:p>
            <a:r>
              <a:rPr lang="en-US" dirty="0" smtClean="0"/>
              <a:t>Calculates pairwise locally </a:t>
            </a:r>
            <a:r>
              <a:rPr lang="en-US" dirty="0" err="1" smtClean="0"/>
              <a:t>colinear</a:t>
            </a:r>
            <a:r>
              <a:rPr lang="en-US" dirty="0" smtClean="0"/>
              <a:t> blocks – “a set of local alignments that occur in the same order and orientation in a pair of genomes”</a:t>
            </a:r>
          </a:p>
          <a:p>
            <a:endParaRPr lang="en-US" dirty="0" smtClean="0"/>
          </a:p>
          <a:p>
            <a:r>
              <a:rPr lang="en-US" sz="1800" dirty="0"/>
              <a:t>Darling, A. E., Mau, B. &amp; </a:t>
            </a:r>
            <a:r>
              <a:rPr lang="en-US" sz="1800" dirty="0" err="1"/>
              <a:t>Perna</a:t>
            </a:r>
            <a:r>
              <a:rPr lang="en-US" sz="1800" dirty="0"/>
              <a:t>, N. T. </a:t>
            </a:r>
            <a:r>
              <a:rPr lang="en-US" sz="1800" dirty="0" err="1"/>
              <a:t>progressiveMauve</a:t>
            </a:r>
            <a:r>
              <a:rPr lang="en-US" sz="1800" dirty="0"/>
              <a:t>: multiple genome alignment with gene gain, loss and rearrangement. </a:t>
            </a:r>
            <a:r>
              <a:rPr lang="en-US" sz="1800" dirty="0" err="1"/>
              <a:t>PLoS</a:t>
            </a:r>
            <a:r>
              <a:rPr lang="en-US" sz="1800" dirty="0"/>
              <a:t> One 5, e11147 (2010).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MAUVE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Find local alignments (multi-</a:t>
            </a:r>
            <a:r>
              <a:rPr lang="en-US" dirty="0" err="1" smtClean="0"/>
              <a:t>MUMs</a:t>
            </a:r>
            <a:r>
              <a:rPr lang="en-US" dirty="0" smtClean="0"/>
              <a:t>). </a:t>
            </a:r>
          </a:p>
          <a:p>
            <a:r>
              <a:rPr lang="en-US" dirty="0" smtClean="0"/>
              <a:t>Use the multi-MUMs to calculate a phylogenetic guide tree. </a:t>
            </a:r>
          </a:p>
          <a:p>
            <a:r>
              <a:rPr lang="en-US" dirty="0" smtClean="0"/>
              <a:t>Select a subset of the multi-MUMs to use as anchors—these anchors are partitioned into collinear groups called LCBs.</a:t>
            </a:r>
          </a:p>
          <a:p>
            <a:r>
              <a:rPr lang="en-US" dirty="0" smtClean="0"/>
              <a:t>Perform recursive anchoring to identify additional alignment anchors within and outside each LCB. </a:t>
            </a:r>
          </a:p>
          <a:p>
            <a:r>
              <a:rPr lang="en-US" dirty="0" smtClean="0"/>
              <a:t>Perform a progressive alignment of each LCB using the </a:t>
            </a:r>
            <a:r>
              <a:rPr lang="en-US" dirty="0" err="1" smtClean="0"/>
              <a:t>guidetree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Mauve 1</a:t>
            </a:r>
            <a:endParaRPr lang="en-US" dirty="0"/>
          </a:p>
        </p:txBody>
      </p:sp>
      <p:pic>
        <p:nvPicPr>
          <p:cNvPr id="4" name="Content Placeholder 3" descr="Screen shot 2012-02-18 at 4.52.46 P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5743" b="-5743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457200" y="6266934"/>
            <a:ext cx="8625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Darling, A. C. E., Mau, B., </a:t>
            </a:r>
            <a:r>
              <a:rPr lang="en-US" dirty="0" err="1"/>
              <a:t>Blattner</a:t>
            </a:r>
            <a:r>
              <a:rPr lang="en-US" dirty="0"/>
              <a:t>, F. R. &amp; </a:t>
            </a:r>
            <a:r>
              <a:rPr lang="en-US" dirty="0" err="1"/>
              <a:t>Perna</a:t>
            </a:r>
            <a:r>
              <a:rPr lang="en-US" dirty="0"/>
              <a:t>, N. T. </a:t>
            </a:r>
            <a:r>
              <a:rPr lang="en-US" dirty="0" smtClean="0"/>
              <a:t>Genome </a:t>
            </a:r>
            <a:r>
              <a:rPr lang="en-US" dirty="0"/>
              <a:t>Res. 14, 1394–1403 (2004).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Mauve 2</a:t>
            </a:r>
            <a:endParaRPr lang="en-US" dirty="0"/>
          </a:p>
        </p:txBody>
      </p:sp>
      <p:pic>
        <p:nvPicPr>
          <p:cNvPr id="4" name="Content Placeholder 3" descr="Screen shot 2012-02-18 at 4.52.55 P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5747" b="-5747"/>
          <a:stretch>
            <a:fillRect/>
          </a:stretch>
        </p:blipFill>
        <p:spPr/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Mauve 3</a:t>
            </a:r>
            <a:endParaRPr lang="en-US" dirty="0"/>
          </a:p>
        </p:txBody>
      </p:sp>
      <p:pic>
        <p:nvPicPr>
          <p:cNvPr id="4" name="Content Placeholder 3" descr="Screen shot 2012-02-18 at 4.53.03 P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9371" b="-9371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457200" y="6235700"/>
            <a:ext cx="843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Recursively remove weakest MUMs and coalesce </a:t>
            </a:r>
            <a:r>
              <a:rPr lang="en-US" dirty="0" err="1" smtClean="0"/>
              <a:t>colinear</a:t>
            </a:r>
            <a:r>
              <a:rPr lang="en-US" dirty="0" smtClean="0"/>
              <a:t> blocks to remove breakpoints </a:t>
            </a:r>
            <a:endParaRPr 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Mauve example: </a:t>
            </a:r>
            <a:r>
              <a:rPr lang="en-US" i="1" dirty="0" smtClean="0"/>
              <a:t>E. coli </a:t>
            </a:r>
            <a:r>
              <a:rPr lang="en-US" dirty="0" smtClean="0"/>
              <a:t>genomes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549" r="-4549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480300" y="6451600"/>
            <a:ext cx="100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ecoliwiki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93986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2-18 at 4.45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14300" y="0"/>
            <a:ext cx="8908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378879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74638"/>
            <a:ext cx="8432591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Another WGA software: </a:t>
            </a:r>
            <a:r>
              <a:rPr lang="en-US" dirty="0" err="1" smtClean="0"/>
              <a:t>MUMmer</a:t>
            </a:r>
            <a:r>
              <a:rPr lang="en-US" dirty="0" smtClean="0"/>
              <a:t> - Suffix </a:t>
            </a:r>
            <a:r>
              <a:rPr lang="en-US" dirty="0"/>
              <a:t>tree-based </a:t>
            </a:r>
            <a:r>
              <a:rPr lang="en-US" dirty="0" smtClean="0"/>
              <a:t>homology</a:t>
            </a:r>
            <a:endParaRPr lang="en-US" dirty="0"/>
          </a:p>
        </p:txBody>
      </p:sp>
      <p:sp>
        <p:nvSpPr>
          <p:cNvPr id="1741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Designed for fast alignment of large, closely related sequences</a:t>
            </a:r>
          </a:p>
          <a:p>
            <a:pPr lvl="1"/>
            <a:r>
              <a:rPr lang="en-US" sz="2400" dirty="0"/>
              <a:t>Assumption: There is a mapping between large subsequences of the two inputs</a:t>
            </a:r>
          </a:p>
          <a:p>
            <a:pPr lvl="1"/>
            <a:r>
              <a:rPr lang="en-US" sz="2400" dirty="0"/>
              <a:t>Limitations: Only two genomes at the time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A.L. </a:t>
            </a:r>
            <a:r>
              <a:rPr lang="en-US" sz="2400" dirty="0" err="1"/>
              <a:t>Delcher</a:t>
            </a:r>
            <a:r>
              <a:rPr lang="en-US" sz="2400" dirty="0"/>
              <a:t>, et al., 1999, Nucleic Acid Research.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>
                <a:effectLst/>
              </a:rPr>
              <a:t>MUMmer</a:t>
            </a:r>
            <a:endParaRPr lang="en-US" dirty="0">
              <a:effectLst/>
            </a:endParaRPr>
          </a:p>
        </p:txBody>
      </p:sp>
      <p:sp>
        <p:nvSpPr>
          <p:cNvPr id="36867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Identify all MUMs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A Maximal Unique Match is a subsequence that occurs exactly (100% identity) once in Genome A and once in Genome B, and is not contained in any longer such sequence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Use the suffix tree data structure for efficiency for both run time and space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Extract the longest set of matches that occur in the same order in both genomes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Suffix tree</a:t>
            </a:r>
            <a:r>
              <a:rPr lang="en-US" sz="2800" dirty="0">
                <a:solidFill>
                  <a:schemeClr val="hlink"/>
                </a:solidFill>
                <a:effectLst/>
                <a:latin typeface="Arial" charset="0"/>
              </a:rPr>
              <a:t>	</a:t>
            </a:r>
          </a:p>
        </p:txBody>
      </p:sp>
      <p:sp>
        <p:nvSpPr>
          <p:cNvPr id="3789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57200" y="1600200"/>
            <a:ext cx="8229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A suffix tree is a compact representation that stores all possible suffixes of an </a:t>
            </a:r>
            <a:r>
              <a:rPr lang="en-US" sz="2400" dirty="0" smtClean="0"/>
              <a:t>input </a:t>
            </a:r>
            <a:r>
              <a:rPr lang="en-US" sz="2400" dirty="0"/>
              <a:t>sequence S</a:t>
            </a:r>
          </a:p>
          <a:p>
            <a:r>
              <a:rPr lang="en-US" sz="2400" dirty="0"/>
              <a:t>A suffix is a subsequence that begins at any position in the sequence and extends to the end of the sequence</a:t>
            </a:r>
          </a:p>
        </p:txBody>
      </p:sp>
      <p:grpSp>
        <p:nvGrpSpPr>
          <p:cNvPr id="2" name="Group 72"/>
          <p:cNvGrpSpPr>
            <a:grpSpLocks/>
          </p:cNvGrpSpPr>
          <p:nvPr/>
        </p:nvGrpSpPr>
        <p:grpSpPr bwMode="auto">
          <a:xfrm>
            <a:off x="1066800" y="3200400"/>
            <a:ext cx="6858000" cy="3186113"/>
            <a:chOff x="288" y="2025"/>
            <a:chExt cx="4320" cy="2007"/>
          </a:xfrm>
        </p:grpSpPr>
        <p:sp>
          <p:nvSpPr>
            <p:cNvPr id="37916" name="Line 28"/>
            <p:cNvSpPr>
              <a:spLocks noChangeShapeType="1"/>
            </p:cNvSpPr>
            <p:nvPr/>
          </p:nvSpPr>
          <p:spPr bwMode="auto">
            <a:xfrm flipH="1">
              <a:off x="864" y="2871"/>
              <a:ext cx="192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17" name="Line 29"/>
            <p:cNvSpPr>
              <a:spLocks noChangeShapeType="1"/>
            </p:cNvSpPr>
            <p:nvPr/>
          </p:nvSpPr>
          <p:spPr bwMode="auto">
            <a:xfrm>
              <a:off x="1152" y="2871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18" name="Line 30"/>
            <p:cNvSpPr>
              <a:spLocks noChangeShapeType="1"/>
            </p:cNvSpPr>
            <p:nvPr/>
          </p:nvSpPr>
          <p:spPr bwMode="auto">
            <a:xfrm flipH="1">
              <a:off x="1872" y="2871"/>
              <a:ext cx="288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19" name="Line 31"/>
            <p:cNvSpPr>
              <a:spLocks noChangeShapeType="1"/>
            </p:cNvSpPr>
            <p:nvPr/>
          </p:nvSpPr>
          <p:spPr bwMode="auto">
            <a:xfrm>
              <a:off x="2248" y="2871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20" name="Line 32"/>
            <p:cNvSpPr>
              <a:spLocks noChangeShapeType="1"/>
            </p:cNvSpPr>
            <p:nvPr/>
          </p:nvSpPr>
          <p:spPr bwMode="auto">
            <a:xfrm>
              <a:off x="2304" y="2832"/>
              <a:ext cx="336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21" name="Line 33"/>
            <p:cNvSpPr>
              <a:spLocks noChangeShapeType="1"/>
            </p:cNvSpPr>
            <p:nvPr/>
          </p:nvSpPr>
          <p:spPr bwMode="auto">
            <a:xfrm flipH="1">
              <a:off x="3168" y="2832"/>
              <a:ext cx="144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22" name="Line 34"/>
            <p:cNvSpPr>
              <a:spLocks noChangeShapeType="1"/>
            </p:cNvSpPr>
            <p:nvPr/>
          </p:nvSpPr>
          <p:spPr bwMode="auto">
            <a:xfrm>
              <a:off x="3408" y="2832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23" name="Line 35"/>
            <p:cNvSpPr>
              <a:spLocks noChangeShapeType="1"/>
            </p:cNvSpPr>
            <p:nvPr/>
          </p:nvSpPr>
          <p:spPr bwMode="auto">
            <a:xfrm flipH="1">
              <a:off x="1104" y="3456"/>
              <a:ext cx="24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24" name="Line 36"/>
            <p:cNvSpPr>
              <a:spLocks noChangeShapeType="1"/>
            </p:cNvSpPr>
            <p:nvPr/>
          </p:nvSpPr>
          <p:spPr bwMode="auto">
            <a:xfrm>
              <a:off x="1440" y="3438"/>
              <a:ext cx="192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26" name="Line 38"/>
            <p:cNvSpPr>
              <a:spLocks noChangeShapeType="1"/>
            </p:cNvSpPr>
            <p:nvPr/>
          </p:nvSpPr>
          <p:spPr bwMode="auto">
            <a:xfrm flipH="1">
              <a:off x="2064" y="3438"/>
              <a:ext cx="144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27" name="Line 39"/>
            <p:cNvSpPr>
              <a:spLocks noChangeShapeType="1"/>
            </p:cNvSpPr>
            <p:nvPr/>
          </p:nvSpPr>
          <p:spPr bwMode="auto">
            <a:xfrm>
              <a:off x="2304" y="3438"/>
              <a:ext cx="192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12" name="Line 24"/>
            <p:cNvSpPr>
              <a:spLocks noChangeShapeType="1"/>
            </p:cNvSpPr>
            <p:nvPr/>
          </p:nvSpPr>
          <p:spPr bwMode="auto">
            <a:xfrm flipH="1">
              <a:off x="2256" y="2372"/>
              <a:ext cx="421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13" name="Line 25"/>
            <p:cNvSpPr>
              <a:spLocks noChangeShapeType="1"/>
            </p:cNvSpPr>
            <p:nvPr/>
          </p:nvSpPr>
          <p:spPr bwMode="auto">
            <a:xfrm>
              <a:off x="2807" y="2340"/>
              <a:ext cx="505" cy="4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11" name="Line 23"/>
            <p:cNvSpPr>
              <a:spLocks noChangeShapeType="1"/>
            </p:cNvSpPr>
            <p:nvPr/>
          </p:nvSpPr>
          <p:spPr bwMode="auto">
            <a:xfrm flipH="1">
              <a:off x="1147" y="2304"/>
              <a:ext cx="1493" cy="4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92" name="Text Box 4"/>
            <p:cNvSpPr txBox="1">
              <a:spLocks noChangeArrowheads="1"/>
            </p:cNvSpPr>
            <p:nvPr/>
          </p:nvSpPr>
          <p:spPr bwMode="auto">
            <a:xfrm>
              <a:off x="288" y="2025"/>
              <a:ext cx="126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G A A C C G A C C T</a:t>
              </a:r>
            </a:p>
            <a:p>
              <a:r>
                <a:rPr lang="en-US" sz="1200" b="1">
                  <a:latin typeface="Courier New" charset="0"/>
                </a:rPr>
                <a:t>1 2 3 4 5 6 7 8 9 10</a:t>
              </a:r>
            </a:p>
          </p:txBody>
        </p:sp>
        <p:sp>
          <p:nvSpPr>
            <p:cNvPr id="37894" name="Oval 6"/>
            <p:cNvSpPr>
              <a:spLocks noChangeArrowheads="1"/>
            </p:cNvSpPr>
            <p:nvPr/>
          </p:nvSpPr>
          <p:spPr bwMode="auto">
            <a:xfrm>
              <a:off x="2640" y="2208"/>
              <a:ext cx="192" cy="19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37895" name="Oval 7"/>
            <p:cNvSpPr>
              <a:spLocks noChangeArrowheads="1"/>
            </p:cNvSpPr>
            <p:nvPr/>
          </p:nvSpPr>
          <p:spPr bwMode="auto">
            <a:xfrm>
              <a:off x="1008" y="2712"/>
              <a:ext cx="192" cy="19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37896" name="Oval 8"/>
            <p:cNvSpPr>
              <a:spLocks noChangeArrowheads="1"/>
            </p:cNvSpPr>
            <p:nvPr/>
          </p:nvSpPr>
          <p:spPr bwMode="auto">
            <a:xfrm>
              <a:off x="2144" y="2712"/>
              <a:ext cx="192" cy="19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37897" name="Oval 9"/>
            <p:cNvSpPr>
              <a:spLocks noChangeArrowheads="1"/>
            </p:cNvSpPr>
            <p:nvPr/>
          </p:nvSpPr>
          <p:spPr bwMode="auto">
            <a:xfrm>
              <a:off x="3280" y="2712"/>
              <a:ext cx="192" cy="19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37898" name="Oval 10"/>
            <p:cNvSpPr>
              <a:spLocks noChangeArrowheads="1"/>
            </p:cNvSpPr>
            <p:nvPr/>
          </p:nvSpPr>
          <p:spPr bwMode="auto">
            <a:xfrm>
              <a:off x="1296" y="3288"/>
              <a:ext cx="192" cy="19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37899" name="Oval 11"/>
            <p:cNvSpPr>
              <a:spLocks noChangeArrowheads="1"/>
            </p:cNvSpPr>
            <p:nvPr/>
          </p:nvSpPr>
          <p:spPr bwMode="auto">
            <a:xfrm>
              <a:off x="2160" y="3288"/>
              <a:ext cx="192" cy="19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37901" name="Rectangle 13"/>
            <p:cNvSpPr>
              <a:spLocks noChangeArrowheads="1"/>
            </p:cNvSpPr>
            <p:nvPr/>
          </p:nvSpPr>
          <p:spPr bwMode="auto">
            <a:xfrm>
              <a:off x="768" y="3288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37902" name="Rectangle 14"/>
            <p:cNvSpPr>
              <a:spLocks noChangeArrowheads="1"/>
            </p:cNvSpPr>
            <p:nvPr/>
          </p:nvSpPr>
          <p:spPr bwMode="auto">
            <a:xfrm>
              <a:off x="1008" y="3840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37903" name="Rectangle 15"/>
            <p:cNvSpPr>
              <a:spLocks noChangeArrowheads="1"/>
            </p:cNvSpPr>
            <p:nvPr/>
          </p:nvSpPr>
          <p:spPr bwMode="auto">
            <a:xfrm>
              <a:off x="1536" y="3840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37904" name="Rectangle 16"/>
            <p:cNvSpPr>
              <a:spLocks noChangeArrowheads="1"/>
            </p:cNvSpPr>
            <p:nvPr/>
          </p:nvSpPr>
          <p:spPr bwMode="auto">
            <a:xfrm>
              <a:off x="1968" y="3840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37905" name="Rectangle 17"/>
            <p:cNvSpPr>
              <a:spLocks noChangeArrowheads="1"/>
            </p:cNvSpPr>
            <p:nvPr/>
          </p:nvSpPr>
          <p:spPr bwMode="auto">
            <a:xfrm>
              <a:off x="2400" y="3840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37906" name="Rectangle 18"/>
            <p:cNvSpPr>
              <a:spLocks noChangeArrowheads="1"/>
            </p:cNvSpPr>
            <p:nvPr/>
          </p:nvSpPr>
          <p:spPr bwMode="auto">
            <a:xfrm>
              <a:off x="1776" y="3288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37907" name="Rectangle 19"/>
            <p:cNvSpPr>
              <a:spLocks noChangeArrowheads="1"/>
            </p:cNvSpPr>
            <p:nvPr/>
          </p:nvSpPr>
          <p:spPr bwMode="auto">
            <a:xfrm>
              <a:off x="2544" y="3288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37908" name="Rectangle 20"/>
            <p:cNvSpPr>
              <a:spLocks noChangeArrowheads="1"/>
            </p:cNvSpPr>
            <p:nvPr/>
          </p:nvSpPr>
          <p:spPr bwMode="auto">
            <a:xfrm>
              <a:off x="3072" y="3288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37909" name="Rectangle 21"/>
            <p:cNvSpPr>
              <a:spLocks noChangeArrowheads="1"/>
            </p:cNvSpPr>
            <p:nvPr/>
          </p:nvSpPr>
          <p:spPr bwMode="auto">
            <a:xfrm>
              <a:off x="3504" y="3288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37910" name="Rectangle 22"/>
            <p:cNvSpPr>
              <a:spLocks noChangeArrowheads="1"/>
            </p:cNvSpPr>
            <p:nvPr/>
          </p:nvSpPr>
          <p:spPr bwMode="auto">
            <a:xfrm>
              <a:off x="4416" y="2712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10</a:t>
              </a:r>
            </a:p>
          </p:txBody>
        </p:sp>
        <p:sp>
          <p:nvSpPr>
            <p:cNvPr id="37915" name="Line 27"/>
            <p:cNvSpPr>
              <a:spLocks noChangeShapeType="1"/>
            </p:cNvSpPr>
            <p:nvPr/>
          </p:nvSpPr>
          <p:spPr bwMode="auto">
            <a:xfrm>
              <a:off x="2832" y="2304"/>
              <a:ext cx="158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45" name="Text Box 57"/>
            <p:cNvSpPr txBox="1">
              <a:spLocks noChangeArrowheads="1"/>
            </p:cNvSpPr>
            <p:nvPr/>
          </p:nvSpPr>
          <p:spPr bwMode="auto">
            <a:xfrm>
              <a:off x="1622" y="2439"/>
              <a:ext cx="17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A</a:t>
              </a:r>
              <a:endParaRPr lang="en-US"/>
            </a:p>
          </p:txBody>
        </p:sp>
        <p:sp>
          <p:nvSpPr>
            <p:cNvPr id="37946" name="Text Box 58"/>
            <p:cNvSpPr txBox="1">
              <a:spLocks noChangeArrowheads="1"/>
            </p:cNvSpPr>
            <p:nvPr/>
          </p:nvSpPr>
          <p:spPr bwMode="auto">
            <a:xfrm>
              <a:off x="422" y="3000"/>
              <a:ext cx="57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ACCGACCT</a:t>
              </a:r>
            </a:p>
          </p:txBody>
        </p:sp>
        <p:sp>
          <p:nvSpPr>
            <p:cNvPr id="37947" name="Text Box 59"/>
            <p:cNvSpPr txBox="1">
              <a:spLocks noChangeArrowheads="1"/>
            </p:cNvSpPr>
            <p:nvPr/>
          </p:nvSpPr>
          <p:spPr bwMode="auto">
            <a:xfrm>
              <a:off x="1248" y="3000"/>
              <a:ext cx="23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CC</a:t>
              </a:r>
              <a:endParaRPr lang="en-US"/>
            </a:p>
          </p:txBody>
        </p:sp>
        <p:sp>
          <p:nvSpPr>
            <p:cNvPr id="37948" name="Text Box 60"/>
            <p:cNvSpPr txBox="1">
              <a:spLocks noChangeArrowheads="1"/>
            </p:cNvSpPr>
            <p:nvPr/>
          </p:nvSpPr>
          <p:spPr bwMode="auto">
            <a:xfrm>
              <a:off x="842" y="3562"/>
              <a:ext cx="4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GACCT</a:t>
              </a:r>
            </a:p>
          </p:txBody>
        </p:sp>
        <p:sp>
          <p:nvSpPr>
            <p:cNvPr id="37949" name="Text Box 61"/>
            <p:cNvSpPr txBox="1">
              <a:spLocks noChangeArrowheads="1"/>
            </p:cNvSpPr>
            <p:nvPr/>
          </p:nvSpPr>
          <p:spPr bwMode="auto">
            <a:xfrm>
              <a:off x="1526" y="3562"/>
              <a:ext cx="17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T</a:t>
              </a:r>
            </a:p>
          </p:txBody>
        </p:sp>
        <p:sp>
          <p:nvSpPr>
            <p:cNvPr id="37950" name="Rectangle 62"/>
            <p:cNvSpPr>
              <a:spLocks noChangeArrowheads="1"/>
            </p:cNvSpPr>
            <p:nvPr/>
          </p:nvSpPr>
          <p:spPr bwMode="auto">
            <a:xfrm>
              <a:off x="1776" y="3562"/>
              <a:ext cx="4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GACCT</a:t>
              </a:r>
            </a:p>
          </p:txBody>
        </p:sp>
        <p:sp>
          <p:nvSpPr>
            <p:cNvPr id="37951" name="Text Box 63"/>
            <p:cNvSpPr txBox="1">
              <a:spLocks noChangeArrowheads="1"/>
            </p:cNvSpPr>
            <p:nvPr/>
          </p:nvSpPr>
          <p:spPr bwMode="auto">
            <a:xfrm>
              <a:off x="2365" y="3561"/>
              <a:ext cx="17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T</a:t>
              </a:r>
            </a:p>
          </p:txBody>
        </p:sp>
        <p:sp>
          <p:nvSpPr>
            <p:cNvPr id="37952" name="Text Box 64"/>
            <p:cNvSpPr txBox="1">
              <a:spLocks noChangeArrowheads="1"/>
            </p:cNvSpPr>
            <p:nvPr/>
          </p:nvSpPr>
          <p:spPr bwMode="auto">
            <a:xfrm>
              <a:off x="2448" y="3000"/>
              <a:ext cx="17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T</a:t>
              </a:r>
            </a:p>
          </p:txBody>
        </p:sp>
        <p:sp>
          <p:nvSpPr>
            <p:cNvPr id="37953" name="Text Box 65"/>
            <p:cNvSpPr txBox="1">
              <a:spLocks noChangeArrowheads="1"/>
            </p:cNvSpPr>
            <p:nvPr/>
          </p:nvSpPr>
          <p:spPr bwMode="auto">
            <a:xfrm>
              <a:off x="3600" y="2439"/>
              <a:ext cx="17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T</a:t>
              </a:r>
            </a:p>
          </p:txBody>
        </p:sp>
        <p:sp>
          <p:nvSpPr>
            <p:cNvPr id="37954" name="Text Box 66"/>
            <p:cNvSpPr txBox="1">
              <a:spLocks noChangeArrowheads="1"/>
            </p:cNvSpPr>
            <p:nvPr/>
          </p:nvSpPr>
          <p:spPr bwMode="auto">
            <a:xfrm>
              <a:off x="2211" y="3001"/>
              <a:ext cx="17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C</a:t>
              </a:r>
            </a:p>
          </p:txBody>
        </p:sp>
        <p:sp>
          <p:nvSpPr>
            <p:cNvPr id="37955" name="Text Box 67"/>
            <p:cNvSpPr txBox="1">
              <a:spLocks noChangeArrowheads="1"/>
            </p:cNvSpPr>
            <p:nvPr/>
          </p:nvSpPr>
          <p:spPr bwMode="auto">
            <a:xfrm>
              <a:off x="2354" y="2440"/>
              <a:ext cx="17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C</a:t>
              </a:r>
            </a:p>
          </p:txBody>
        </p:sp>
        <p:sp>
          <p:nvSpPr>
            <p:cNvPr id="37956" name="Text Box 68"/>
            <p:cNvSpPr txBox="1">
              <a:spLocks noChangeArrowheads="1"/>
            </p:cNvSpPr>
            <p:nvPr/>
          </p:nvSpPr>
          <p:spPr bwMode="auto">
            <a:xfrm>
              <a:off x="1658" y="3000"/>
              <a:ext cx="4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GACCT</a:t>
              </a:r>
            </a:p>
          </p:txBody>
        </p:sp>
        <p:sp>
          <p:nvSpPr>
            <p:cNvPr id="37957" name="Text Box 69"/>
            <p:cNvSpPr txBox="1">
              <a:spLocks noChangeArrowheads="1"/>
            </p:cNvSpPr>
            <p:nvPr/>
          </p:nvSpPr>
          <p:spPr bwMode="auto">
            <a:xfrm>
              <a:off x="2708" y="3000"/>
              <a:ext cx="57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ACCGACCT</a:t>
              </a:r>
            </a:p>
          </p:txBody>
        </p:sp>
        <p:sp>
          <p:nvSpPr>
            <p:cNvPr id="37958" name="Text Box 70"/>
            <p:cNvSpPr txBox="1">
              <a:spLocks noChangeArrowheads="1"/>
            </p:cNvSpPr>
            <p:nvPr/>
          </p:nvSpPr>
          <p:spPr bwMode="auto">
            <a:xfrm>
              <a:off x="3476" y="3000"/>
              <a:ext cx="28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CCT</a:t>
              </a:r>
            </a:p>
          </p:txBody>
        </p:sp>
        <p:sp>
          <p:nvSpPr>
            <p:cNvPr id="37959" name="Text Box 71"/>
            <p:cNvSpPr txBox="1">
              <a:spLocks noChangeArrowheads="1"/>
            </p:cNvSpPr>
            <p:nvPr/>
          </p:nvSpPr>
          <p:spPr bwMode="auto">
            <a:xfrm>
              <a:off x="3027" y="2440"/>
              <a:ext cx="23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GA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/>
              <a:t>MUMmer</a:t>
            </a:r>
            <a:r>
              <a:rPr lang="en-US" dirty="0"/>
              <a:t> Pros/Cons</a:t>
            </a:r>
          </a:p>
        </p:txBody>
      </p:sp>
      <p:sp>
        <p:nvSpPr>
          <p:cNvPr id="38915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/>
              <a:t>Pros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Very fast for alignment of genomes of different strains of the same species or genomes of similar species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Can handle long insertions and deletion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Can detect inversion, SNPs, repeat and tandem repeats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Cons</a:t>
            </a:r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Speed </a:t>
            </a:r>
            <a:r>
              <a:rPr lang="en-US" sz="2400" dirty="0"/>
              <a:t>suffer significantly for less similar sequences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Minimum MUM length needs to be set lower</a:t>
            </a:r>
          </a:p>
          <a:p>
            <a:pPr lvl="1">
              <a:lnSpc>
                <a:spcPct val="120000"/>
              </a:lnSpc>
            </a:pPr>
            <a:endParaRPr lang="en-US" sz="2000" dirty="0"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MUGSY</a:t>
            </a:r>
            <a:endParaRPr lang="en-US" dirty="0"/>
          </a:p>
        </p:txBody>
      </p:sp>
      <p:pic>
        <p:nvPicPr>
          <p:cNvPr id="4" name="Content Placeholder 3" descr="Screen shot 2012-02-19 at 4.10.52 P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1950" b="-11950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1177835" y="6126163"/>
            <a:ext cx="6158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Anguioli</a:t>
            </a:r>
            <a:r>
              <a:rPr lang="en-US" dirty="0" smtClean="0"/>
              <a:t> and </a:t>
            </a:r>
            <a:r>
              <a:rPr lang="en-US" dirty="0" err="1" smtClean="0"/>
              <a:t>Salzberg</a:t>
            </a:r>
            <a:r>
              <a:rPr lang="en-US" dirty="0" smtClean="0"/>
              <a:t> Bioinformatics 2011 vol. 27 (3) pp. 334-42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7026" y="1417638"/>
            <a:ext cx="82281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MUMmer</a:t>
            </a:r>
            <a:r>
              <a:rPr lang="en-US" sz="3200" dirty="0" smtClean="0"/>
              <a:t> optimized for multiple genomes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Problems with WGA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688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Most WGA software has no explicit evolutionary model</a:t>
            </a:r>
          </a:p>
          <a:p>
            <a:r>
              <a:rPr lang="en-US" dirty="0" smtClean="0"/>
              <a:t>Grows exponentially slower with each new genome</a:t>
            </a:r>
          </a:p>
          <a:p>
            <a:r>
              <a:rPr lang="en-US" dirty="0" smtClean="0"/>
              <a:t>Incomplete sequences?</a:t>
            </a:r>
          </a:p>
          <a:p>
            <a:r>
              <a:rPr lang="en-US" dirty="0" smtClean="0"/>
              <a:t>Visualization issues</a:t>
            </a:r>
            <a:endParaRPr lang="en-US" dirty="0"/>
          </a:p>
        </p:txBody>
      </p:sp>
      <p:pic>
        <p:nvPicPr>
          <p:cNvPr id="4" name="Picture 5" descr="yersinia-mauv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19596" y="1716411"/>
            <a:ext cx="3267204" cy="3719189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Evaluation – how to compare WGA tools?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Descriptive Statistics:</a:t>
            </a:r>
          </a:p>
          <a:p>
            <a:r>
              <a:rPr lang="en-US" dirty="0" smtClean="0"/>
              <a:t>Run time</a:t>
            </a:r>
          </a:p>
          <a:p>
            <a:r>
              <a:rPr lang="en-US" dirty="0" smtClean="0"/>
              <a:t>“</a:t>
            </a:r>
            <a:r>
              <a:rPr lang="en-US" dirty="0"/>
              <a:t>Coverage” = fraction of the genome aligned</a:t>
            </a:r>
          </a:p>
          <a:p>
            <a:r>
              <a:rPr lang="en-US" dirty="0"/>
              <a:t>“Core position” = positions with gap free alignments for all members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628722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Needleman-</a:t>
            </a:r>
            <a:r>
              <a:rPr lang="en-US" dirty="0" err="1" smtClean="0"/>
              <a:t>Wunsch</a:t>
            </a:r>
            <a:r>
              <a:rPr lang="en-US" dirty="0" smtClean="0"/>
              <a:t> and Smith-Waterman algorithms provide optimal global and local alignment solutions</a:t>
            </a:r>
          </a:p>
          <a:p>
            <a:r>
              <a:rPr lang="en-US" dirty="0" smtClean="0"/>
              <a:t>BLAST is a heuristic algorithm that allows alignment  of sequences to large databases</a:t>
            </a:r>
          </a:p>
          <a:p>
            <a:r>
              <a:rPr lang="en-US" dirty="0" smtClean="0"/>
              <a:t>WGA algorithms are heuristic and are often built on post-processing of smaller local alignment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1201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WGA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ways to view and use the outputs of whole genome alignments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716242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Circos</a:t>
            </a:r>
            <a:r>
              <a:rPr lang="en-US" dirty="0" smtClean="0"/>
              <a:t> visualization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126163"/>
            <a:ext cx="27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circos.ca</a:t>
            </a:r>
            <a:r>
              <a:rPr lang="en-US" dirty="0"/>
              <a:t>/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2-18 at 4.46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14300" y="0"/>
            <a:ext cx="8904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382974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Investigating whole genome </a:t>
            </a:r>
            <a:r>
              <a:rPr lang="en-US" sz="3600" dirty="0"/>
              <a:t>alignments using Artemis Comparison Tool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www.sanger.ac.uk</a:t>
            </a:r>
            <a:r>
              <a:rPr lang="en-US" dirty="0"/>
              <a:t>/resources/software/act/</a:t>
            </a:r>
          </a:p>
        </p:txBody>
      </p:sp>
      <p:pic>
        <p:nvPicPr>
          <p:cNvPr id="4" name="Picture 4" descr="ba-bcere0015x-proph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3897" y="3065400"/>
            <a:ext cx="5022495" cy="267908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 flipH="1">
            <a:off x="6523076" y="3236397"/>
            <a:ext cx="17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B. cereus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6523076" y="5205968"/>
            <a:ext cx="17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anthracis</a:t>
            </a:r>
            <a:endParaRPr lang="en-US" i="1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7" name="Rectangle 5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Genome </a:t>
            </a:r>
            <a:r>
              <a:rPr lang="en-US" sz="4000" dirty="0" smtClean="0"/>
              <a:t>Comparison </a:t>
            </a:r>
            <a:r>
              <a:rPr lang="en-US" sz="4000" dirty="0"/>
              <a:t>using Artemis</a:t>
            </a:r>
          </a:p>
        </p:txBody>
      </p:sp>
      <p:pic>
        <p:nvPicPr>
          <p:cNvPr id="64516" name="Picture 4" descr="ArtemisNmeningAB-IHT-A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520825" y="1600200"/>
            <a:ext cx="6102350" cy="4498975"/>
          </a:xfrm>
          <a:noFill/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685800" y="6156325"/>
            <a:ext cx="8077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Neisseria meningitidis</a:t>
            </a:r>
            <a:r>
              <a:rPr lang="en-US"/>
              <a:t> MC58 (serogroup B) versus </a:t>
            </a:r>
            <a:r>
              <a:rPr lang="en-US" i="1"/>
              <a:t>Neisseria meningitidis</a:t>
            </a:r>
            <a:r>
              <a:rPr lang="en-US"/>
              <a:t> Z2491 (serogroup A)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Helvetica" charset="0"/>
              </a:rPr>
              <a:t>Plotting genome rearrangements over evolutionary time using WGA</a:t>
            </a:r>
            <a:endParaRPr lang="en-US" dirty="0">
              <a:latin typeface="Helvetica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1822" y="1399184"/>
            <a:ext cx="3948066" cy="5382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1066800" y="236220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" charset="0"/>
              </a:rPr>
              <a:t>99%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990600" y="37338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" charset="0"/>
              </a:rPr>
              <a:t>97%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1066800" y="54864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" charset="0"/>
              </a:rPr>
              <a:t>95%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604562"/>
            <a:ext cx="130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16S 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098613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phastCons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Extracts significant significant regions of conservation across the genome based on phylogeny</a:t>
            </a:r>
          </a:p>
          <a:p>
            <a:r>
              <a:rPr lang="en-US" dirty="0" smtClean="0"/>
              <a:t>HMM based model of multi-genome alignment (produced in this case by the MULTIZ aligner program)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426828"/>
            <a:ext cx="681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Siepel</a:t>
            </a:r>
            <a:r>
              <a:rPr lang="en-US" dirty="0" smtClean="0"/>
              <a:t> et al Genome Research 2005 </a:t>
            </a:r>
            <a:r>
              <a:rPr lang="en-US" dirty="0"/>
              <a:t>vol. 15 (8) pp. 1034-50</a:t>
            </a:r>
          </a:p>
        </p:txBody>
      </p:sp>
      <p:pic>
        <p:nvPicPr>
          <p:cNvPr id="7" name="Picture 6" descr="Screen shot 2012-02-20 at 4.01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920806" y="4267338"/>
            <a:ext cx="3080115" cy="215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362235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phastCons</a:t>
            </a:r>
            <a:endParaRPr lang="en-US" dirty="0"/>
          </a:p>
        </p:txBody>
      </p:sp>
      <p:pic>
        <p:nvPicPr>
          <p:cNvPr id="4" name="Content Placeholder 3" descr="Screen shot 2012-02-20 at 4.08.3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-11926" r="-11926"/>
          <a:stretch>
            <a:fillRect/>
          </a:stretch>
        </p:blipFill>
        <p:spPr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07007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8851</TotalTime>
  <Words>9443</Words>
  <Application>Microsoft Macintosh PowerPoint</Application>
  <PresentationFormat>On-screen Show (4:3)</PresentationFormat>
  <Paragraphs>3372</Paragraphs>
  <Slides>94</Slides>
  <Notes>26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5" baseType="lpstr">
      <vt:lpstr>Office Theme</vt:lpstr>
      <vt:lpstr>DNA Alignment</vt:lpstr>
      <vt:lpstr>Slide 2</vt:lpstr>
      <vt:lpstr>Pairwise Sequence Alignment</vt:lpstr>
      <vt:lpstr>Hamming distance</vt:lpstr>
      <vt:lpstr>What is the Hamming distance?</vt:lpstr>
      <vt:lpstr>Slide 6</vt:lpstr>
      <vt:lpstr>Slide 7</vt:lpstr>
      <vt:lpstr>Slide 8</vt:lpstr>
      <vt:lpstr>Slide 9</vt:lpstr>
      <vt:lpstr>The problem</vt:lpstr>
      <vt:lpstr>The Needleman-Wunsch Global Alignment algorithm</vt:lpstr>
      <vt:lpstr>The Needleman-Wunsch algorithm</vt:lpstr>
      <vt:lpstr>Technical stuff</vt:lpstr>
      <vt:lpstr>Slide 14</vt:lpstr>
      <vt:lpstr>Scoring functions</vt:lpstr>
      <vt:lpstr>Slide 16</vt:lpstr>
      <vt:lpstr>Another example – Blosum62</vt:lpstr>
      <vt:lpstr>N-W: Initialising table T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N-W: the traceback step</vt:lpstr>
      <vt:lpstr>Slide 33</vt:lpstr>
      <vt:lpstr>Slide 34</vt:lpstr>
      <vt:lpstr>Slide 35</vt:lpstr>
      <vt:lpstr>Exercise</vt:lpstr>
      <vt:lpstr>Slide 37</vt:lpstr>
      <vt:lpstr>Slide 38</vt:lpstr>
      <vt:lpstr>Local Alignment using Smith-Waterman(1981)</vt:lpstr>
      <vt:lpstr>N-W matrix</vt:lpstr>
      <vt:lpstr>N-W matrix</vt:lpstr>
      <vt:lpstr>S-W matrix</vt:lpstr>
      <vt:lpstr>S-W matrix</vt:lpstr>
      <vt:lpstr>S-W matrix</vt:lpstr>
      <vt:lpstr>Exercise</vt:lpstr>
      <vt:lpstr>Software for making alignments</vt:lpstr>
      <vt:lpstr>Limitations to N-W and S-W</vt:lpstr>
      <vt:lpstr>BLAST</vt:lpstr>
      <vt:lpstr>How BLAST works</vt:lpstr>
      <vt:lpstr>1. Exact word matches (seeds) located</vt:lpstr>
      <vt:lpstr>2. Seeds within T bases identified</vt:lpstr>
      <vt:lpstr>3. Alignments extended </vt:lpstr>
      <vt:lpstr>4. Scores calculated, low-scoring pairs removed</vt:lpstr>
      <vt:lpstr>High Scoring Pair</vt:lpstr>
      <vt:lpstr>5. E score for match between query and database sequence calculated</vt:lpstr>
      <vt:lpstr>Expectation score for an ungapped local alignment</vt:lpstr>
      <vt:lpstr>Expectation score for an ungapped local alignment</vt:lpstr>
      <vt:lpstr>Expectation score for an ungapped local alignment</vt:lpstr>
      <vt:lpstr>How BLAST parameters affect performance</vt:lpstr>
      <vt:lpstr>How BLAST parameters affect performance</vt:lpstr>
      <vt:lpstr>How BLAST parameters affect performance</vt:lpstr>
      <vt:lpstr>Further Reading</vt:lpstr>
      <vt:lpstr>Whole Genome Alignment (WGA)</vt:lpstr>
      <vt:lpstr>Slide 64</vt:lpstr>
      <vt:lpstr>Slide 65</vt:lpstr>
      <vt:lpstr>Slide 66</vt:lpstr>
      <vt:lpstr>Slide 67</vt:lpstr>
      <vt:lpstr>Slide 68</vt:lpstr>
      <vt:lpstr>The simplest approach - BLASTN for whole genome alignment</vt:lpstr>
      <vt:lpstr>A plethora of WGA Software</vt:lpstr>
      <vt:lpstr>Tradeoffs</vt:lpstr>
      <vt:lpstr>Alignment blocks</vt:lpstr>
      <vt:lpstr>Guidetrees</vt:lpstr>
      <vt:lpstr>An example: progressiveMAUVE</vt:lpstr>
      <vt:lpstr>MAUVE algorithm</vt:lpstr>
      <vt:lpstr>Mauve 1</vt:lpstr>
      <vt:lpstr>Mauve 2</vt:lpstr>
      <vt:lpstr>Mauve 3</vt:lpstr>
      <vt:lpstr>Mauve example: E. coli genomes</vt:lpstr>
      <vt:lpstr>Another WGA software: MUMmer - Suffix tree-based homology</vt:lpstr>
      <vt:lpstr>MUMmer</vt:lpstr>
      <vt:lpstr>Suffix tree </vt:lpstr>
      <vt:lpstr>MUMmer Pros/Cons</vt:lpstr>
      <vt:lpstr>MUGSY</vt:lpstr>
      <vt:lpstr>Problems with WGA</vt:lpstr>
      <vt:lpstr>Evaluation – how to compare WGA tools?</vt:lpstr>
      <vt:lpstr>Summary Concepts</vt:lpstr>
      <vt:lpstr>Post WGA analysis</vt:lpstr>
      <vt:lpstr>Circos visualization</vt:lpstr>
      <vt:lpstr>Investigating whole genome alignments using Artemis Comparison Tool </vt:lpstr>
      <vt:lpstr>Genome Comparison using Artemis</vt:lpstr>
      <vt:lpstr>Plotting genome rearrangements over evolutionary time using WGA</vt:lpstr>
      <vt:lpstr>phastCons</vt:lpstr>
      <vt:lpstr>phastCons</vt:lpstr>
    </vt:vector>
  </TitlesOfParts>
  <Company>Emory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Timothy Read</dc:creator>
  <cp:lastModifiedBy>Timothy Read</cp:lastModifiedBy>
  <cp:revision>71</cp:revision>
  <dcterms:created xsi:type="dcterms:W3CDTF">2015-02-24T18:24:12Z</dcterms:created>
  <dcterms:modified xsi:type="dcterms:W3CDTF">2015-02-24T18:24:41Z</dcterms:modified>
</cp:coreProperties>
</file>